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63" r:id="rId3"/>
    <p:sldId id="275" r:id="rId4"/>
    <p:sldId id="277" r:id="rId5"/>
    <p:sldId id="280" r:id="rId6"/>
    <p:sldId id="281" r:id="rId7"/>
  </p:sldIdLst>
  <p:sldSz cx="20104100" cy="11303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56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B11"/>
    <a:srgbClr val="E7F2F9"/>
    <a:srgbClr val="9EBAC8"/>
    <a:srgbClr val="90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6"/>
    <p:restoredTop sz="94665"/>
  </p:normalViewPr>
  <p:slideViewPr>
    <p:cSldViewPr snapToGrid="0">
      <p:cViewPr varScale="1">
        <p:scale>
          <a:sx n="64" d="100"/>
          <a:sy n="64" d="100"/>
        </p:scale>
        <p:origin x="948" y="78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</p:spPr>
        <p:txBody>
          <a:bodyPr lIns="95568" tIns="47784" rIns="95568" bIns="47784"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1" cy="4467701"/>
          </a:xfrm>
          <a:prstGeom prst="rect">
            <a:avLst/>
          </a:prstGeom>
        </p:spPr>
        <p:txBody>
          <a:bodyPr lIns="95568" tIns="47784" rIns="95568" bIns="4778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Helvetica Neue"/>
        <a:ea typeface="Helvetica Neue"/>
        <a:cs typeface="Helvetica Neue"/>
        <a:sym typeface="Helvetica Neue"/>
      </a:defRPr>
    </a:lvl1pPr>
    <a:lvl2pPr indent="228600" latinLnBrk="0">
      <a:defRPr sz="1200">
        <a:latin typeface="Helvetica Neue"/>
        <a:ea typeface="Helvetica Neue"/>
        <a:cs typeface="Helvetica Neue"/>
        <a:sym typeface="Helvetica Neue"/>
      </a:defRPr>
    </a:lvl2pPr>
    <a:lvl3pPr indent="457200" latinLnBrk="0">
      <a:defRPr sz="1200">
        <a:latin typeface="Helvetica Neue"/>
        <a:ea typeface="Helvetica Neue"/>
        <a:cs typeface="Helvetica Neue"/>
        <a:sym typeface="Helvetica Neue"/>
      </a:defRPr>
    </a:lvl3pPr>
    <a:lvl4pPr indent="685800" latinLnBrk="0">
      <a:defRPr sz="1200">
        <a:latin typeface="Helvetica Neue"/>
        <a:ea typeface="Helvetica Neue"/>
        <a:cs typeface="Helvetica Neue"/>
        <a:sym typeface="Helvetica Neue"/>
      </a:defRPr>
    </a:lvl4pPr>
    <a:lvl5pPr indent="914400" latinLnBrk="0">
      <a:defRPr sz="1200">
        <a:latin typeface="Helvetica Neue"/>
        <a:ea typeface="Helvetica Neue"/>
        <a:cs typeface="Helvetica Neue"/>
        <a:sym typeface="Helvetica Neue"/>
      </a:defRPr>
    </a:lvl5pPr>
    <a:lvl6pPr indent="1143000" latinLnBrk="0">
      <a:defRPr sz="1200">
        <a:latin typeface="Helvetica Neue"/>
        <a:ea typeface="Helvetica Neue"/>
        <a:cs typeface="Helvetica Neue"/>
        <a:sym typeface="Helvetica Neue"/>
      </a:defRPr>
    </a:lvl6pPr>
    <a:lvl7pPr indent="1371600" latinLnBrk="0">
      <a:defRPr sz="1200">
        <a:latin typeface="Helvetica Neue"/>
        <a:ea typeface="Helvetica Neue"/>
        <a:cs typeface="Helvetica Neue"/>
        <a:sym typeface="Helvetica Neue"/>
      </a:defRPr>
    </a:lvl7pPr>
    <a:lvl8pPr indent="1600200" latinLnBrk="0">
      <a:defRPr sz="1200">
        <a:latin typeface="Helvetica Neue"/>
        <a:ea typeface="Helvetica Neue"/>
        <a:cs typeface="Helvetica Neue"/>
        <a:sym typeface="Helvetica Neue"/>
      </a:defRPr>
    </a:lvl8pPr>
    <a:lvl9pPr indent="1828800" latinLnBrk="0">
      <a:defRPr sz="1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416628" y="787208"/>
            <a:ext cx="4991101" cy="14916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416628" y="787208"/>
            <a:ext cx="4991101" cy="14916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416628" y="787208"/>
            <a:ext cx="4991101" cy="14916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00504F"/>
          </a:solidFill>
          <a:ln w="12700">
            <a:miter lim="400000"/>
          </a:ln>
        </p:spPr>
        <p:txBody>
          <a:bodyPr lIns="45719" rIns="45719"/>
          <a:lstStyle/>
          <a:p>
            <a:pPr marR="302259" defTabSz="914400">
              <a:defRPr sz="1600">
                <a:solidFill>
                  <a:srgbClr val="4D5667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pPr>
            <a:endParaRPr/>
          </a:p>
        </p:txBody>
      </p:sp>
      <p:pic>
        <p:nvPicPr>
          <p:cNvPr id="48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56017" cy="1130855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2416628" y="787208"/>
            <a:ext cx="4991101" cy="14916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05205" y="452643"/>
            <a:ext cx="18093690" cy="218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21749" y="10766762"/>
            <a:ext cx="274727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R="302259" indent="38100" defTabSz="914400">
              <a:defRPr sz="1600">
                <a:solidFill>
                  <a:srgbClr val="4D5667"/>
                </a:solidFill>
                <a:latin typeface="Geologica Light"/>
                <a:ea typeface="Geologica Light"/>
                <a:cs typeface="Geologica Light"/>
                <a:sym typeface="Geolog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rgbClr val="F04A24"/>
          </a:solidFill>
          <a:uFillTx/>
          <a:latin typeface="+mj-lt"/>
          <a:ea typeface="+mj-ea"/>
          <a:cs typeface="+mj-cs"/>
          <a:sym typeface="Geologica Bold"/>
        </a:defRPr>
      </a:lvl9pPr>
    </p:titleStyle>
    <p:bodyStyle>
      <a:lvl1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1pPr>
      <a:lvl2pPr marL="0" marR="302259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2pPr>
      <a:lvl3pPr marL="0" marR="302259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3pPr>
      <a:lvl4pPr marL="0" marR="302259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4pPr>
      <a:lvl5pPr marL="0" marR="302259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5pPr>
      <a:lvl6pPr marL="0" marR="302259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6pPr>
      <a:lvl7pPr marL="0" marR="302259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7pPr>
      <a:lvl8pPr marL="0" marR="302259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8pPr>
      <a:lvl9pPr marL="0" marR="302259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D5667"/>
          </a:solidFill>
          <a:uFillTx/>
          <a:latin typeface="Geologica Light"/>
          <a:ea typeface="Geologica Light"/>
          <a:cs typeface="Geologica Light"/>
          <a:sym typeface="Geologica Light"/>
        </a:defRPr>
      </a:lvl9pPr>
    </p:bodyStyle>
    <p:otherStyle>
      <a:lvl1pPr marL="0" marR="302259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1pPr>
      <a:lvl2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2pPr>
      <a:lvl3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3pPr>
      <a:lvl4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4pPr>
      <a:lvl5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5pPr>
      <a:lvl6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6pPr>
      <a:lvl7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7pPr>
      <a:lvl8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8pPr>
      <a:lvl9pPr marL="0" marR="30225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log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hyperlink" Target="https://rg.green-e-track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sbyt.irkutskenergo.ru/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ptIESBK@es.irkutskenergo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72AE760-583F-4BB9-A670-8493E40F3665}"/>
              </a:ext>
            </a:extLst>
          </p:cNvPr>
          <p:cNvGrpSpPr/>
          <p:nvPr/>
        </p:nvGrpSpPr>
        <p:grpSpPr>
          <a:xfrm>
            <a:off x="-1" y="-68078"/>
            <a:ext cx="20346154" cy="11444712"/>
            <a:chOff x="-1" y="-68078"/>
            <a:chExt cx="20346154" cy="11444712"/>
          </a:xfrm>
        </p:grpSpPr>
        <p:pic>
          <p:nvPicPr>
            <p:cNvPr id="90" name="!!!gettyimages-1135950194-2048x2048.psd" descr="!!!gettyimages-1135950194-2048x2048.psd"/>
            <p:cNvPicPr>
              <a:picLocks noChangeAspect="1"/>
            </p:cNvPicPr>
            <p:nvPr/>
          </p:nvPicPr>
          <p:blipFill>
            <a:blip r:embed="rId2"/>
            <a:srcRect l="129" t="7902" r="108" b="7902"/>
            <a:stretch>
              <a:fillRect/>
            </a:stretch>
          </p:blipFill>
          <p:spPr>
            <a:xfrm>
              <a:off x="-1" y="-68078"/>
              <a:ext cx="20346154" cy="1144471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95" name="Group"/>
            <p:cNvGrpSpPr/>
            <p:nvPr/>
          </p:nvGrpSpPr>
          <p:grpSpPr>
            <a:xfrm>
              <a:off x="564329" y="561872"/>
              <a:ext cx="2118558" cy="987089"/>
              <a:chOff x="0" y="0"/>
              <a:chExt cx="2118556" cy="987088"/>
            </a:xfrm>
          </p:grpSpPr>
          <p:sp>
            <p:nvSpPr>
              <p:cNvPr id="92" name="object 4"/>
              <p:cNvSpPr/>
              <p:nvPr/>
            </p:nvSpPr>
            <p:spPr>
              <a:xfrm>
                <a:off x="1254676" y="0"/>
                <a:ext cx="863881" cy="86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55" y="0"/>
                    </a:moveTo>
                    <a:lnTo>
                      <a:pt x="9944" y="0"/>
                    </a:lnTo>
                    <a:lnTo>
                      <a:pt x="9944" y="7350"/>
                    </a:lnTo>
                    <a:lnTo>
                      <a:pt x="9737" y="8350"/>
                    </a:lnTo>
                    <a:lnTo>
                      <a:pt x="9176" y="9176"/>
                    </a:lnTo>
                    <a:lnTo>
                      <a:pt x="8350" y="9737"/>
                    </a:lnTo>
                    <a:lnTo>
                      <a:pt x="7351" y="9944"/>
                    </a:lnTo>
                    <a:lnTo>
                      <a:pt x="0" y="9944"/>
                    </a:lnTo>
                    <a:lnTo>
                      <a:pt x="0" y="11655"/>
                    </a:lnTo>
                    <a:lnTo>
                      <a:pt x="7351" y="11655"/>
                    </a:lnTo>
                    <a:lnTo>
                      <a:pt x="8350" y="11863"/>
                    </a:lnTo>
                    <a:lnTo>
                      <a:pt x="9176" y="12424"/>
                    </a:lnTo>
                    <a:lnTo>
                      <a:pt x="9737" y="13250"/>
                    </a:lnTo>
                    <a:lnTo>
                      <a:pt x="9944" y="14249"/>
                    </a:lnTo>
                    <a:lnTo>
                      <a:pt x="9944" y="21600"/>
                    </a:lnTo>
                    <a:lnTo>
                      <a:pt x="11655" y="21600"/>
                    </a:lnTo>
                    <a:lnTo>
                      <a:pt x="11655" y="14249"/>
                    </a:lnTo>
                    <a:lnTo>
                      <a:pt x="11863" y="13250"/>
                    </a:lnTo>
                    <a:lnTo>
                      <a:pt x="12424" y="12424"/>
                    </a:lnTo>
                    <a:lnTo>
                      <a:pt x="13250" y="11863"/>
                    </a:lnTo>
                    <a:lnTo>
                      <a:pt x="14249" y="11655"/>
                    </a:lnTo>
                    <a:lnTo>
                      <a:pt x="21600" y="11655"/>
                    </a:lnTo>
                    <a:lnTo>
                      <a:pt x="21600" y="9944"/>
                    </a:lnTo>
                    <a:lnTo>
                      <a:pt x="14249" y="9944"/>
                    </a:lnTo>
                    <a:lnTo>
                      <a:pt x="13250" y="9737"/>
                    </a:lnTo>
                    <a:lnTo>
                      <a:pt x="12424" y="9176"/>
                    </a:lnTo>
                    <a:lnTo>
                      <a:pt x="11863" y="8350"/>
                    </a:lnTo>
                    <a:lnTo>
                      <a:pt x="11655" y="7350"/>
                    </a:lnTo>
                    <a:lnTo>
                      <a:pt x="11655" y="0"/>
                    </a:lnTo>
                    <a:close/>
                  </a:path>
                </a:pathLst>
              </a:custGeom>
              <a:solidFill>
                <a:srgbClr val="F04A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93" name="object 5"/>
              <p:cNvSpPr/>
              <p:nvPr/>
            </p:nvSpPr>
            <p:spPr>
              <a:xfrm>
                <a:off x="0" y="397802"/>
                <a:ext cx="509105" cy="588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5" y="0"/>
                    </a:moveTo>
                    <a:lnTo>
                      <a:pt x="0" y="0"/>
                    </a:lnTo>
                    <a:lnTo>
                      <a:pt x="0" y="3280"/>
                    </a:lnTo>
                    <a:lnTo>
                      <a:pt x="16209" y="3280"/>
                    </a:lnTo>
                    <a:lnTo>
                      <a:pt x="16679" y="3383"/>
                    </a:lnTo>
                    <a:lnTo>
                      <a:pt x="17083" y="3660"/>
                    </a:lnTo>
                    <a:lnTo>
                      <a:pt x="17365" y="4055"/>
                    </a:lnTo>
                    <a:lnTo>
                      <a:pt x="17471" y="4516"/>
                    </a:lnTo>
                    <a:lnTo>
                      <a:pt x="17464" y="9160"/>
                    </a:lnTo>
                    <a:lnTo>
                      <a:pt x="2671" y="9160"/>
                    </a:lnTo>
                    <a:lnTo>
                      <a:pt x="2671" y="12440"/>
                    </a:lnTo>
                    <a:lnTo>
                      <a:pt x="17471" y="12446"/>
                    </a:lnTo>
                    <a:lnTo>
                      <a:pt x="17471" y="17084"/>
                    </a:lnTo>
                    <a:lnTo>
                      <a:pt x="17365" y="17546"/>
                    </a:lnTo>
                    <a:lnTo>
                      <a:pt x="17083" y="17941"/>
                    </a:lnTo>
                    <a:lnTo>
                      <a:pt x="16680" y="18217"/>
                    </a:lnTo>
                    <a:lnTo>
                      <a:pt x="16209" y="18321"/>
                    </a:lnTo>
                    <a:lnTo>
                      <a:pt x="0" y="18321"/>
                    </a:lnTo>
                    <a:lnTo>
                      <a:pt x="0" y="21600"/>
                    </a:lnTo>
                    <a:lnTo>
                      <a:pt x="12935" y="21600"/>
                    </a:lnTo>
                    <a:lnTo>
                      <a:pt x="14945" y="21409"/>
                    </a:lnTo>
                    <a:lnTo>
                      <a:pt x="16778" y="20864"/>
                    </a:lnTo>
                    <a:lnTo>
                      <a:pt x="18385" y="20006"/>
                    </a:lnTo>
                    <a:lnTo>
                      <a:pt x="19720" y="18875"/>
                    </a:lnTo>
                    <a:lnTo>
                      <a:pt x="20732" y="17512"/>
                    </a:lnTo>
                    <a:lnTo>
                      <a:pt x="21375" y="15958"/>
                    </a:lnTo>
                    <a:lnTo>
                      <a:pt x="21600" y="14254"/>
                    </a:lnTo>
                    <a:lnTo>
                      <a:pt x="21600" y="7346"/>
                    </a:lnTo>
                    <a:lnTo>
                      <a:pt x="21375" y="5642"/>
                    </a:lnTo>
                    <a:lnTo>
                      <a:pt x="20732" y="4088"/>
                    </a:lnTo>
                    <a:lnTo>
                      <a:pt x="19720" y="2725"/>
                    </a:lnTo>
                    <a:lnTo>
                      <a:pt x="18385" y="1594"/>
                    </a:lnTo>
                    <a:lnTo>
                      <a:pt x="16778" y="736"/>
                    </a:lnTo>
                    <a:lnTo>
                      <a:pt x="14945" y="191"/>
                    </a:lnTo>
                    <a:lnTo>
                      <a:pt x="129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94" name="object 6"/>
              <p:cNvSpPr/>
              <p:nvPr/>
            </p:nvSpPr>
            <p:spPr>
              <a:xfrm>
                <a:off x="591320" y="397807"/>
                <a:ext cx="544158" cy="589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83" y="0"/>
                    </a:lnTo>
                    <a:lnTo>
                      <a:pt x="17783" y="9171"/>
                    </a:lnTo>
                    <a:lnTo>
                      <a:pt x="3817" y="9171"/>
                    </a:lnTo>
                    <a:lnTo>
                      <a:pt x="3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817" y="21600"/>
                    </a:lnTo>
                    <a:lnTo>
                      <a:pt x="3817" y="12429"/>
                    </a:lnTo>
                    <a:lnTo>
                      <a:pt x="17783" y="12429"/>
                    </a:lnTo>
                    <a:lnTo>
                      <a:pt x="1778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</p:grpSp>
        <p:sp>
          <p:nvSpPr>
            <p:cNvPr id="96" name="object 10"/>
            <p:cNvSpPr/>
            <p:nvPr/>
          </p:nvSpPr>
          <p:spPr>
            <a:xfrm>
              <a:off x="2847215" y="982843"/>
              <a:ext cx="16711341" cy="1"/>
            </a:xfrm>
            <a:prstGeom prst="line">
              <a:avLst/>
            </a:prstGeom>
            <a:ln w="41883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R="302259" defTabSz="914400">
                <a:defRPr sz="1600">
                  <a:solidFill>
                    <a:srgbClr val="4D5667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endParaRPr/>
            </a:p>
          </p:txBody>
        </p:sp>
        <p:sp>
          <p:nvSpPr>
            <p:cNvPr id="97" name="object 17"/>
            <p:cNvSpPr txBox="1"/>
            <p:nvPr/>
          </p:nvSpPr>
          <p:spPr>
            <a:xfrm>
              <a:off x="14135250" y="516694"/>
              <a:ext cx="5408931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indent="12700" algn="r">
                <a:defRPr sz="1400" spc="0">
                  <a:solidFill>
                    <a:srgbClr val="FFFFFF"/>
                  </a:solidFill>
                  <a:latin typeface="Geologica Regular"/>
                  <a:ea typeface="Geologica Regular"/>
                  <a:cs typeface="Geologica Regular"/>
                  <a:sym typeface="Geologica Regular"/>
                </a:defRPr>
              </a:lvl1pPr>
            </a:lstStyle>
            <a:p>
              <a:r>
                <a:rPr dirty="0"/>
                <a:t> </a:t>
              </a:r>
              <a:r>
                <a:rPr lang="ru-RU" dirty="0"/>
                <a:t>ИЮНЬ</a:t>
              </a:r>
              <a:r>
                <a:rPr dirty="0"/>
                <a:t> 202</a:t>
              </a:r>
              <a:r>
                <a:rPr lang="ru-RU" dirty="0"/>
                <a:t>5</a:t>
              </a:r>
            </a:p>
            <a:p>
              <a:endParaRPr dirty="0"/>
            </a:p>
          </p:txBody>
        </p:sp>
        <p:sp>
          <p:nvSpPr>
            <p:cNvPr id="98" name="object 10"/>
            <p:cNvSpPr txBox="1"/>
            <p:nvPr/>
          </p:nvSpPr>
          <p:spPr>
            <a:xfrm>
              <a:off x="575780" y="7485342"/>
              <a:ext cx="13629502" cy="2383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marR="5080" indent="12700">
                <a:lnSpc>
                  <a:spcPct val="80000"/>
                </a:lnSpc>
                <a:defRPr sz="6400" spc="-104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ologica SemiBold"/>
                </a:defRPr>
              </a:pPr>
              <a:r>
                <a:rPr lang="ru-RU" dirty="0"/>
                <a:t>«Зелёное» энергопотребление – путь к устойчивому развитию бизнеса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D0AE088-EDD9-497F-A4F8-08D1B2212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95" t="3272" r="46470" b="89538"/>
            <a:stretch/>
          </p:blipFill>
          <p:spPr>
            <a:xfrm>
              <a:off x="14373524" y="1337483"/>
              <a:ext cx="5185032" cy="7728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5E95D1-9709-4A45-98B5-FFD6C581E406}"/>
              </a:ext>
            </a:extLst>
          </p:cNvPr>
          <p:cNvGrpSpPr/>
          <p:nvPr/>
        </p:nvGrpSpPr>
        <p:grpSpPr>
          <a:xfrm>
            <a:off x="490" y="325217"/>
            <a:ext cx="20103610" cy="10977783"/>
            <a:chOff x="490" y="325217"/>
            <a:chExt cx="20103610" cy="10977783"/>
          </a:xfrm>
        </p:grpSpPr>
        <p:sp>
          <p:nvSpPr>
            <p:cNvPr id="126" name="object 10"/>
            <p:cNvSpPr txBox="1"/>
            <p:nvPr/>
          </p:nvSpPr>
          <p:spPr>
            <a:xfrm>
              <a:off x="519004" y="412825"/>
              <a:ext cx="9229430" cy="12741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>
                <a:lnSpc>
                  <a:spcPct val="90000"/>
                </a:lnSpc>
                <a:spcBef>
                  <a:spcPts val="1000"/>
                </a:spcBef>
                <a:defRPr sz="4600" spc="-75">
                  <a:latin typeface="+mn-lt"/>
                  <a:ea typeface="+mn-ea"/>
                  <a:cs typeface="+mn-cs"/>
                  <a:sym typeface="Geologica SemiBold"/>
                </a:defRPr>
              </a:lvl1pPr>
            </a:lstStyle>
            <a:p>
              <a:r>
                <a:rPr lang="ru-RU" dirty="0"/>
                <a:t>«Зелёная» электроэнергия. Сертификат происхождения. </a:t>
              </a:r>
              <a:endParaRPr dirty="0"/>
            </a:p>
          </p:txBody>
        </p:sp>
        <p:sp>
          <p:nvSpPr>
            <p:cNvPr id="128" name="object 2"/>
            <p:cNvSpPr/>
            <p:nvPr/>
          </p:nvSpPr>
          <p:spPr>
            <a:xfrm>
              <a:off x="490" y="10719800"/>
              <a:ext cx="20103610" cy="583200"/>
            </a:xfrm>
            <a:prstGeom prst="rect">
              <a:avLst/>
            </a:prstGeom>
            <a:solidFill>
              <a:srgbClr val="204F4E"/>
            </a:solidFill>
            <a:ln w="12700">
              <a:miter lim="400000"/>
            </a:ln>
          </p:spPr>
          <p:txBody>
            <a:bodyPr lIns="45719" rIns="45719"/>
            <a:lstStyle/>
            <a:p>
              <a:pPr marR="302259" defTabSz="914400"/>
              <a:endParaRPr sz="1600">
                <a:solidFill>
                  <a:srgbClr val="4D5667"/>
                </a:solidFill>
                <a:latin typeface="Geologica Light"/>
              </a:endParaRPr>
            </a:p>
          </p:txBody>
        </p:sp>
        <p:grpSp>
          <p:nvGrpSpPr>
            <p:cNvPr id="132" name="Group"/>
            <p:cNvGrpSpPr/>
            <p:nvPr/>
          </p:nvGrpSpPr>
          <p:grpSpPr>
            <a:xfrm>
              <a:off x="18498858" y="325217"/>
              <a:ext cx="1277450" cy="595483"/>
              <a:chOff x="0" y="0"/>
              <a:chExt cx="1277449" cy="595481"/>
            </a:xfrm>
          </p:grpSpPr>
          <p:sp>
            <p:nvSpPr>
              <p:cNvPr id="129" name="object 19"/>
              <p:cNvSpPr/>
              <p:nvPr/>
            </p:nvSpPr>
            <p:spPr>
              <a:xfrm>
                <a:off x="756544" y="0"/>
                <a:ext cx="520906" cy="52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56" y="0"/>
                    </a:moveTo>
                    <a:lnTo>
                      <a:pt x="9944" y="0"/>
                    </a:lnTo>
                    <a:lnTo>
                      <a:pt x="9944" y="7350"/>
                    </a:lnTo>
                    <a:lnTo>
                      <a:pt x="9737" y="8350"/>
                    </a:lnTo>
                    <a:lnTo>
                      <a:pt x="9176" y="9176"/>
                    </a:lnTo>
                    <a:lnTo>
                      <a:pt x="8350" y="9737"/>
                    </a:lnTo>
                    <a:lnTo>
                      <a:pt x="7351" y="9944"/>
                    </a:lnTo>
                    <a:lnTo>
                      <a:pt x="0" y="9944"/>
                    </a:lnTo>
                    <a:lnTo>
                      <a:pt x="0" y="11656"/>
                    </a:lnTo>
                    <a:lnTo>
                      <a:pt x="7351" y="11656"/>
                    </a:lnTo>
                    <a:lnTo>
                      <a:pt x="8350" y="11863"/>
                    </a:lnTo>
                    <a:lnTo>
                      <a:pt x="9176" y="12424"/>
                    </a:lnTo>
                    <a:lnTo>
                      <a:pt x="9737" y="13250"/>
                    </a:lnTo>
                    <a:lnTo>
                      <a:pt x="9944" y="14249"/>
                    </a:lnTo>
                    <a:lnTo>
                      <a:pt x="9944" y="21600"/>
                    </a:lnTo>
                    <a:lnTo>
                      <a:pt x="11656" y="21600"/>
                    </a:lnTo>
                    <a:lnTo>
                      <a:pt x="11656" y="14250"/>
                    </a:lnTo>
                    <a:lnTo>
                      <a:pt x="11863" y="13250"/>
                    </a:lnTo>
                    <a:lnTo>
                      <a:pt x="12425" y="12424"/>
                    </a:lnTo>
                    <a:lnTo>
                      <a:pt x="13250" y="11863"/>
                    </a:lnTo>
                    <a:lnTo>
                      <a:pt x="14250" y="11656"/>
                    </a:lnTo>
                    <a:lnTo>
                      <a:pt x="21600" y="11656"/>
                    </a:lnTo>
                    <a:lnTo>
                      <a:pt x="21600" y="9944"/>
                    </a:lnTo>
                    <a:lnTo>
                      <a:pt x="14250" y="9944"/>
                    </a:lnTo>
                    <a:lnTo>
                      <a:pt x="13250" y="9737"/>
                    </a:lnTo>
                    <a:lnTo>
                      <a:pt x="12425" y="9176"/>
                    </a:lnTo>
                    <a:lnTo>
                      <a:pt x="11863" y="8350"/>
                    </a:lnTo>
                    <a:lnTo>
                      <a:pt x="11656" y="7350"/>
                    </a:lnTo>
                    <a:lnTo>
                      <a:pt x="11656" y="0"/>
                    </a:lnTo>
                    <a:close/>
                  </a:path>
                </a:pathLst>
              </a:custGeom>
              <a:solidFill>
                <a:srgbClr val="F04A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0" name="object 20"/>
              <p:cNvSpPr/>
              <p:nvPr/>
            </p:nvSpPr>
            <p:spPr>
              <a:xfrm>
                <a:off x="0" y="239871"/>
                <a:ext cx="306985" cy="355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5" y="0"/>
                    </a:moveTo>
                    <a:lnTo>
                      <a:pt x="0" y="0"/>
                    </a:lnTo>
                    <a:lnTo>
                      <a:pt x="0" y="3279"/>
                    </a:lnTo>
                    <a:lnTo>
                      <a:pt x="16208" y="3279"/>
                    </a:lnTo>
                    <a:lnTo>
                      <a:pt x="16679" y="3383"/>
                    </a:lnTo>
                    <a:lnTo>
                      <a:pt x="17083" y="3659"/>
                    </a:lnTo>
                    <a:lnTo>
                      <a:pt x="17365" y="4055"/>
                    </a:lnTo>
                    <a:lnTo>
                      <a:pt x="17471" y="4516"/>
                    </a:lnTo>
                    <a:lnTo>
                      <a:pt x="17464" y="9160"/>
                    </a:lnTo>
                    <a:lnTo>
                      <a:pt x="2671" y="9160"/>
                    </a:lnTo>
                    <a:lnTo>
                      <a:pt x="2671" y="12440"/>
                    </a:lnTo>
                    <a:lnTo>
                      <a:pt x="17471" y="12446"/>
                    </a:lnTo>
                    <a:lnTo>
                      <a:pt x="17471" y="17085"/>
                    </a:lnTo>
                    <a:lnTo>
                      <a:pt x="17365" y="17546"/>
                    </a:lnTo>
                    <a:lnTo>
                      <a:pt x="17083" y="17941"/>
                    </a:lnTo>
                    <a:lnTo>
                      <a:pt x="16680" y="18216"/>
                    </a:lnTo>
                    <a:lnTo>
                      <a:pt x="16209" y="18320"/>
                    </a:lnTo>
                    <a:lnTo>
                      <a:pt x="0" y="18320"/>
                    </a:lnTo>
                    <a:lnTo>
                      <a:pt x="0" y="21600"/>
                    </a:lnTo>
                    <a:lnTo>
                      <a:pt x="12935" y="21600"/>
                    </a:lnTo>
                    <a:lnTo>
                      <a:pt x="16339" y="21031"/>
                    </a:lnTo>
                    <a:lnTo>
                      <a:pt x="19090" y="19472"/>
                    </a:lnTo>
                    <a:lnTo>
                      <a:pt x="20929" y="17140"/>
                    </a:lnTo>
                    <a:lnTo>
                      <a:pt x="21600" y="14254"/>
                    </a:lnTo>
                    <a:lnTo>
                      <a:pt x="21600" y="7346"/>
                    </a:lnTo>
                    <a:lnTo>
                      <a:pt x="20929" y="4460"/>
                    </a:lnTo>
                    <a:lnTo>
                      <a:pt x="19090" y="2128"/>
                    </a:lnTo>
                    <a:lnTo>
                      <a:pt x="16339" y="569"/>
                    </a:lnTo>
                    <a:lnTo>
                      <a:pt x="12935" y="0"/>
                    </a:lnTo>
                    <a:close/>
                  </a:path>
                </a:pathLst>
              </a:custGeom>
              <a:solidFill>
                <a:srgbClr val="004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1" name="object 21"/>
              <p:cNvSpPr/>
              <p:nvPr/>
            </p:nvSpPr>
            <p:spPr>
              <a:xfrm>
                <a:off x="356564" y="239881"/>
                <a:ext cx="328119" cy="35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83" y="0"/>
                    </a:lnTo>
                    <a:lnTo>
                      <a:pt x="17783" y="9180"/>
                    </a:lnTo>
                    <a:lnTo>
                      <a:pt x="3817" y="9180"/>
                    </a:lnTo>
                    <a:lnTo>
                      <a:pt x="3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817" y="21600"/>
                    </a:lnTo>
                    <a:lnTo>
                      <a:pt x="3817" y="12420"/>
                    </a:lnTo>
                    <a:lnTo>
                      <a:pt x="17783" y="12420"/>
                    </a:lnTo>
                    <a:lnTo>
                      <a:pt x="1778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04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</p:grpSp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7D2383BF-B4C6-4A8E-868C-2B2682FD3893}"/>
                </a:ext>
              </a:extLst>
            </p:cNvPr>
            <p:cNvSpPr txBox="1"/>
            <p:nvPr/>
          </p:nvSpPr>
          <p:spPr>
            <a:xfrm>
              <a:off x="11530739" y="3126291"/>
              <a:ext cx="7974064" cy="74463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b="1" spc="-21" dirty="0">
                  <a:solidFill>
                    <a:srgbClr val="1F2632"/>
                  </a:solidFill>
                  <a:latin typeface="Geologica Light"/>
                </a:rPr>
                <a:t>Сертификаты происхождения электроэнергии  - </a:t>
              </a: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документ, </a:t>
              </a:r>
              <a:r>
                <a:rPr lang="ru-RU" sz="2400" spc="-21" dirty="0">
                  <a:solidFill>
                    <a:srgbClr val="E63B11"/>
                  </a:solidFill>
                  <a:latin typeface="Geologica Light"/>
                </a:rPr>
                <a:t>подтверждающий факт производства </a:t>
              </a: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определённого объёма электроэнергии на определённом генерирующем объекте</a:t>
              </a:r>
              <a:r>
                <a:rPr lang="en-US" sz="2400" spc="-21" dirty="0">
                  <a:solidFill>
                    <a:srgbClr val="1F2632"/>
                  </a:solidFill>
                  <a:latin typeface="Geologica Light"/>
                </a:rPr>
                <a:t> </a:t>
              </a: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в течение определённого периода времени </a:t>
              </a:r>
              <a:r>
                <a:rPr lang="ru-RU" sz="2400" spc="-21" dirty="0">
                  <a:solidFill>
                    <a:srgbClr val="E63B11"/>
                  </a:solidFill>
                  <a:latin typeface="Geologica Light"/>
                </a:rPr>
                <a:t>с использованием возобновляемых источников энергии, таких как, энергия солнца, ветра, воды, атома и т.д.</a:t>
              </a:r>
            </a:p>
            <a:p>
              <a:pPr algn="just"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endParaRPr lang="ru-RU" sz="2400" spc="-21" dirty="0">
                <a:solidFill>
                  <a:srgbClr val="E63B11"/>
                </a:solidFill>
                <a:latin typeface="Geologica Light"/>
              </a:endParaRPr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b="1" spc="-21" dirty="0">
                  <a:solidFill>
                    <a:srgbClr val="1F2632"/>
                  </a:solidFill>
                  <a:latin typeface="Geologica Light"/>
                </a:rPr>
                <a:t>Основная цель сертификата </a:t>
              </a: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— поддержка экологически чистых технологий и развитие возобновляемой энергетики. Покупая такие сертификаты, компании и частные лица:</a:t>
              </a:r>
            </a:p>
            <a:p>
              <a:pPr algn="just">
                <a:lnSpc>
                  <a:spcPct val="120000"/>
                </a:lnSpc>
                <a:spcAft>
                  <a:spcPts val="800"/>
                </a:spcAft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	Вносят вклад в сохранение окружающей среды</a:t>
              </a:r>
            </a:p>
            <a:p>
              <a:pPr algn="just">
                <a:lnSpc>
                  <a:spcPct val="120000"/>
                </a:lnSpc>
                <a:spcAft>
                  <a:spcPts val="800"/>
                </a:spcAft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	Формируют экологичный имидж</a:t>
              </a:r>
            </a:p>
            <a:p>
              <a:pPr algn="just">
                <a:lnSpc>
                  <a:spcPct val="120000"/>
                </a:lnSpc>
                <a:spcAft>
                  <a:spcPts val="800"/>
                </a:spcAft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	Сокращают вредные выбросы в атмосферу </a:t>
              </a:r>
            </a:p>
            <a:p>
              <a:pPr algn="just">
                <a:lnSpc>
                  <a:spcPct val="120000"/>
                </a:lnSpc>
                <a:spcAft>
                  <a:spcPts val="800"/>
                </a:spcAft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	Поддерживают развитие “зеленой” энергетики</a:t>
              </a: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DDF57A5F-29CD-4EFA-9F46-B03E7A12B4C5}"/>
                </a:ext>
              </a:extLst>
            </p:cNvPr>
            <p:cNvSpPr txBox="1"/>
            <p:nvPr/>
          </p:nvSpPr>
          <p:spPr>
            <a:xfrm>
              <a:off x="11530739" y="1806347"/>
              <a:ext cx="7346199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>
                <a:spcBef>
                  <a:spcPts val="100"/>
                </a:spcBef>
                <a:defRPr sz="1400" b="1">
                  <a:solidFill>
                    <a:srgbClr val="1F2632"/>
                  </a:solidFill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pPr>
              <a:r>
                <a:rPr lang="ru-RU" sz="2800" b="1" spc="-21" dirty="0">
                  <a:solidFill>
                    <a:schemeClr val="tx1"/>
                  </a:solidFill>
                </a:rPr>
                <a:t>Что такое сертификат происхождения («зелёный сертификат»)?</a:t>
              </a:r>
              <a:endParaRPr sz="2800" b="0" spc="-19" dirty="0">
                <a:solidFill>
                  <a:schemeClr val="tx1"/>
                </a:solidFill>
                <a:latin typeface="Geologica Regular"/>
                <a:ea typeface="Geologica Regular"/>
                <a:cs typeface="Geologica Regular"/>
                <a:sym typeface="Geologica Regular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BE9C16B-0108-4057-9962-3FCEA6AD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665" y="1786577"/>
              <a:ext cx="10305770" cy="893322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F713749-B0A8-479D-9B5F-B2819FDCC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4988">
              <a:off x="8421059" y="5374482"/>
              <a:ext cx="2188726" cy="816948"/>
            </a:xfrm>
            <a:prstGeom prst="rect">
              <a:avLst/>
            </a:prstGeom>
          </p:spPr>
        </p:pic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0E4F548A-339E-4269-BCBA-1BDC9A3A7A09}"/>
                </a:ext>
              </a:extLst>
            </p:cNvPr>
            <p:cNvCxnSpPr>
              <a:cxnSpLocks/>
            </p:cNvCxnSpPr>
            <p:nvPr/>
          </p:nvCxnSpPr>
          <p:spPr>
            <a:xfrm>
              <a:off x="3223647" y="6803756"/>
              <a:ext cx="4153546" cy="2250596"/>
            </a:xfrm>
            <a:prstGeom prst="straightConnector1">
              <a:avLst/>
            </a:prstGeom>
            <a:ln w="63500" cmpd="sng">
              <a:prstDash val="dash"/>
              <a:headEnd type="none"/>
              <a:tailEnd type="arrow" w="lg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C04893B-57C6-494E-ADB7-994B4B177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50" y="7192884"/>
              <a:ext cx="1472339" cy="1472339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4E5020DC-4924-40E4-84C9-238F4E795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739" y="8519027"/>
              <a:ext cx="411304" cy="411304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4A1C1B5-3359-4EDB-A4C2-ACEDE03EB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739" y="9054352"/>
              <a:ext cx="411304" cy="411304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F404E10-DA7B-4FC5-9D45-0B65579A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739" y="9569693"/>
              <a:ext cx="411304" cy="411304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F9B1F51-A292-432B-9194-464658F0F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739" y="10074905"/>
              <a:ext cx="411304" cy="4113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D65F5B1-FEEC-410A-86E7-F2EC78116CE0}"/>
              </a:ext>
            </a:extLst>
          </p:cNvPr>
          <p:cNvGrpSpPr/>
          <p:nvPr/>
        </p:nvGrpSpPr>
        <p:grpSpPr>
          <a:xfrm>
            <a:off x="490" y="325217"/>
            <a:ext cx="20103610" cy="11150526"/>
            <a:chOff x="490" y="325217"/>
            <a:chExt cx="20103610" cy="11150526"/>
          </a:xfrm>
        </p:grpSpPr>
        <p:sp>
          <p:nvSpPr>
            <p:cNvPr id="126" name="object 10"/>
            <p:cNvSpPr txBox="1"/>
            <p:nvPr/>
          </p:nvSpPr>
          <p:spPr>
            <a:xfrm>
              <a:off x="519004" y="412825"/>
              <a:ext cx="8639986" cy="12741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>
                <a:lnSpc>
                  <a:spcPct val="90000"/>
                </a:lnSpc>
                <a:spcBef>
                  <a:spcPts val="1000"/>
                </a:spcBef>
                <a:defRPr sz="4600" spc="-75">
                  <a:latin typeface="+mn-lt"/>
                  <a:ea typeface="+mn-ea"/>
                  <a:cs typeface="+mn-cs"/>
                  <a:sym typeface="Geologica SemiBold"/>
                </a:defRPr>
              </a:lvl1pPr>
            </a:lstStyle>
            <a:p>
              <a:r>
                <a:rPr lang="ru-RU" dirty="0"/>
                <a:t>Регистрация сертификата и проверка подлинности</a:t>
              </a:r>
              <a:endParaRPr dirty="0"/>
            </a:p>
          </p:txBody>
        </p:sp>
        <p:sp>
          <p:nvSpPr>
            <p:cNvPr id="128" name="object 2"/>
            <p:cNvSpPr/>
            <p:nvPr/>
          </p:nvSpPr>
          <p:spPr>
            <a:xfrm>
              <a:off x="490" y="10719800"/>
              <a:ext cx="20103610" cy="583200"/>
            </a:xfrm>
            <a:prstGeom prst="rect">
              <a:avLst/>
            </a:prstGeom>
            <a:solidFill>
              <a:srgbClr val="204F4E"/>
            </a:solidFill>
            <a:ln w="12700">
              <a:miter lim="400000"/>
            </a:ln>
          </p:spPr>
          <p:txBody>
            <a:bodyPr lIns="45719" rIns="45719"/>
            <a:lstStyle/>
            <a:p>
              <a:pPr marR="302259" defTabSz="914400"/>
              <a:endParaRPr sz="1600">
                <a:solidFill>
                  <a:srgbClr val="4D5667"/>
                </a:solidFill>
                <a:latin typeface="Geologica Light"/>
              </a:endParaRPr>
            </a:p>
          </p:txBody>
        </p:sp>
        <p:grpSp>
          <p:nvGrpSpPr>
            <p:cNvPr id="132" name="Group"/>
            <p:cNvGrpSpPr/>
            <p:nvPr/>
          </p:nvGrpSpPr>
          <p:grpSpPr>
            <a:xfrm>
              <a:off x="18498858" y="325217"/>
              <a:ext cx="1277450" cy="595483"/>
              <a:chOff x="0" y="0"/>
              <a:chExt cx="1277449" cy="595481"/>
            </a:xfrm>
          </p:grpSpPr>
          <p:sp>
            <p:nvSpPr>
              <p:cNvPr id="129" name="object 19"/>
              <p:cNvSpPr/>
              <p:nvPr/>
            </p:nvSpPr>
            <p:spPr>
              <a:xfrm>
                <a:off x="756544" y="0"/>
                <a:ext cx="520906" cy="52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56" y="0"/>
                    </a:moveTo>
                    <a:lnTo>
                      <a:pt x="9944" y="0"/>
                    </a:lnTo>
                    <a:lnTo>
                      <a:pt x="9944" y="7350"/>
                    </a:lnTo>
                    <a:lnTo>
                      <a:pt x="9737" y="8350"/>
                    </a:lnTo>
                    <a:lnTo>
                      <a:pt x="9176" y="9176"/>
                    </a:lnTo>
                    <a:lnTo>
                      <a:pt x="8350" y="9737"/>
                    </a:lnTo>
                    <a:lnTo>
                      <a:pt x="7351" y="9944"/>
                    </a:lnTo>
                    <a:lnTo>
                      <a:pt x="0" y="9944"/>
                    </a:lnTo>
                    <a:lnTo>
                      <a:pt x="0" y="11656"/>
                    </a:lnTo>
                    <a:lnTo>
                      <a:pt x="7351" y="11656"/>
                    </a:lnTo>
                    <a:lnTo>
                      <a:pt x="8350" y="11863"/>
                    </a:lnTo>
                    <a:lnTo>
                      <a:pt x="9176" y="12424"/>
                    </a:lnTo>
                    <a:lnTo>
                      <a:pt x="9737" y="13250"/>
                    </a:lnTo>
                    <a:lnTo>
                      <a:pt x="9944" y="14249"/>
                    </a:lnTo>
                    <a:lnTo>
                      <a:pt x="9944" y="21600"/>
                    </a:lnTo>
                    <a:lnTo>
                      <a:pt x="11656" y="21600"/>
                    </a:lnTo>
                    <a:lnTo>
                      <a:pt x="11656" y="14250"/>
                    </a:lnTo>
                    <a:lnTo>
                      <a:pt x="11863" y="13250"/>
                    </a:lnTo>
                    <a:lnTo>
                      <a:pt x="12425" y="12424"/>
                    </a:lnTo>
                    <a:lnTo>
                      <a:pt x="13250" y="11863"/>
                    </a:lnTo>
                    <a:lnTo>
                      <a:pt x="14250" y="11656"/>
                    </a:lnTo>
                    <a:lnTo>
                      <a:pt x="21600" y="11656"/>
                    </a:lnTo>
                    <a:lnTo>
                      <a:pt x="21600" y="9944"/>
                    </a:lnTo>
                    <a:lnTo>
                      <a:pt x="14250" y="9944"/>
                    </a:lnTo>
                    <a:lnTo>
                      <a:pt x="13250" y="9737"/>
                    </a:lnTo>
                    <a:lnTo>
                      <a:pt x="12425" y="9176"/>
                    </a:lnTo>
                    <a:lnTo>
                      <a:pt x="11863" y="8350"/>
                    </a:lnTo>
                    <a:lnTo>
                      <a:pt x="11656" y="7350"/>
                    </a:lnTo>
                    <a:lnTo>
                      <a:pt x="11656" y="0"/>
                    </a:lnTo>
                    <a:close/>
                  </a:path>
                </a:pathLst>
              </a:custGeom>
              <a:solidFill>
                <a:srgbClr val="F04A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0" name="object 20"/>
              <p:cNvSpPr/>
              <p:nvPr/>
            </p:nvSpPr>
            <p:spPr>
              <a:xfrm>
                <a:off x="0" y="239871"/>
                <a:ext cx="306985" cy="355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5" y="0"/>
                    </a:moveTo>
                    <a:lnTo>
                      <a:pt x="0" y="0"/>
                    </a:lnTo>
                    <a:lnTo>
                      <a:pt x="0" y="3279"/>
                    </a:lnTo>
                    <a:lnTo>
                      <a:pt x="16208" y="3279"/>
                    </a:lnTo>
                    <a:lnTo>
                      <a:pt x="16679" y="3383"/>
                    </a:lnTo>
                    <a:lnTo>
                      <a:pt x="17083" y="3659"/>
                    </a:lnTo>
                    <a:lnTo>
                      <a:pt x="17365" y="4055"/>
                    </a:lnTo>
                    <a:lnTo>
                      <a:pt x="17471" y="4516"/>
                    </a:lnTo>
                    <a:lnTo>
                      <a:pt x="17464" y="9160"/>
                    </a:lnTo>
                    <a:lnTo>
                      <a:pt x="2671" y="9160"/>
                    </a:lnTo>
                    <a:lnTo>
                      <a:pt x="2671" y="12440"/>
                    </a:lnTo>
                    <a:lnTo>
                      <a:pt x="17471" y="12446"/>
                    </a:lnTo>
                    <a:lnTo>
                      <a:pt x="17471" y="17085"/>
                    </a:lnTo>
                    <a:lnTo>
                      <a:pt x="17365" y="17546"/>
                    </a:lnTo>
                    <a:lnTo>
                      <a:pt x="17083" y="17941"/>
                    </a:lnTo>
                    <a:lnTo>
                      <a:pt x="16680" y="18216"/>
                    </a:lnTo>
                    <a:lnTo>
                      <a:pt x="16209" y="18320"/>
                    </a:lnTo>
                    <a:lnTo>
                      <a:pt x="0" y="18320"/>
                    </a:lnTo>
                    <a:lnTo>
                      <a:pt x="0" y="21600"/>
                    </a:lnTo>
                    <a:lnTo>
                      <a:pt x="12935" y="21600"/>
                    </a:lnTo>
                    <a:lnTo>
                      <a:pt x="16339" y="21031"/>
                    </a:lnTo>
                    <a:lnTo>
                      <a:pt x="19090" y="19472"/>
                    </a:lnTo>
                    <a:lnTo>
                      <a:pt x="20929" y="17140"/>
                    </a:lnTo>
                    <a:lnTo>
                      <a:pt x="21600" y="14254"/>
                    </a:lnTo>
                    <a:lnTo>
                      <a:pt x="21600" y="7346"/>
                    </a:lnTo>
                    <a:lnTo>
                      <a:pt x="20929" y="4460"/>
                    </a:lnTo>
                    <a:lnTo>
                      <a:pt x="19090" y="2128"/>
                    </a:lnTo>
                    <a:lnTo>
                      <a:pt x="16339" y="569"/>
                    </a:lnTo>
                    <a:lnTo>
                      <a:pt x="12935" y="0"/>
                    </a:lnTo>
                    <a:close/>
                  </a:path>
                </a:pathLst>
              </a:custGeom>
              <a:solidFill>
                <a:srgbClr val="004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1" name="object 21"/>
              <p:cNvSpPr/>
              <p:nvPr/>
            </p:nvSpPr>
            <p:spPr>
              <a:xfrm>
                <a:off x="356564" y="239881"/>
                <a:ext cx="328119" cy="35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83" y="0"/>
                    </a:lnTo>
                    <a:lnTo>
                      <a:pt x="17783" y="9180"/>
                    </a:lnTo>
                    <a:lnTo>
                      <a:pt x="3817" y="9180"/>
                    </a:lnTo>
                    <a:lnTo>
                      <a:pt x="3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817" y="21600"/>
                    </a:lnTo>
                    <a:lnTo>
                      <a:pt x="3817" y="12420"/>
                    </a:lnTo>
                    <a:lnTo>
                      <a:pt x="17783" y="12420"/>
                    </a:lnTo>
                    <a:lnTo>
                      <a:pt x="1778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04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</p:grpSp>
        <p:sp>
          <p:nvSpPr>
            <p:cNvPr id="134" name="object 14"/>
            <p:cNvSpPr/>
            <p:nvPr/>
          </p:nvSpPr>
          <p:spPr>
            <a:xfrm flipV="1">
              <a:off x="519004" y="3124492"/>
              <a:ext cx="11848643" cy="0"/>
            </a:xfrm>
            <a:prstGeom prst="line">
              <a:avLst/>
            </a:prstGeom>
            <a:ln w="10470">
              <a:solidFill>
                <a:srgbClr val="000000"/>
              </a:solidFill>
            </a:ln>
          </p:spPr>
          <p:txBody>
            <a:bodyPr lIns="45719" rIns="45719"/>
            <a:lstStyle/>
            <a:p>
              <a:pPr marR="302259" defTabSz="914400">
                <a:defRPr sz="1600">
                  <a:solidFill>
                    <a:srgbClr val="4D5667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endParaRPr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5D6381-F762-4A97-8E47-6D9F14E80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8847" y="1069009"/>
              <a:ext cx="6593288" cy="9291530"/>
            </a:xfrm>
            <a:prstGeom prst="rect">
              <a:avLst/>
            </a:prstGeom>
            <a:ln cap="rnd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6304147"/>
                        <a:gd name="connsiteY0" fmla="*/ 0 h 8884061"/>
                        <a:gd name="connsiteX1" fmla="*/ 636146 w 6304147"/>
                        <a:gd name="connsiteY1" fmla="*/ 0 h 8884061"/>
                        <a:gd name="connsiteX2" fmla="*/ 1272291 w 6304147"/>
                        <a:gd name="connsiteY2" fmla="*/ 0 h 8884061"/>
                        <a:gd name="connsiteX3" fmla="*/ 1845396 w 6304147"/>
                        <a:gd name="connsiteY3" fmla="*/ 0 h 8884061"/>
                        <a:gd name="connsiteX4" fmla="*/ 2418500 w 6304147"/>
                        <a:gd name="connsiteY4" fmla="*/ 0 h 8884061"/>
                        <a:gd name="connsiteX5" fmla="*/ 2991604 w 6304147"/>
                        <a:gd name="connsiteY5" fmla="*/ 0 h 8884061"/>
                        <a:gd name="connsiteX6" fmla="*/ 3375584 w 6304147"/>
                        <a:gd name="connsiteY6" fmla="*/ 0 h 8884061"/>
                        <a:gd name="connsiteX7" fmla="*/ 4011730 w 6304147"/>
                        <a:gd name="connsiteY7" fmla="*/ 0 h 8884061"/>
                        <a:gd name="connsiteX8" fmla="*/ 4395710 w 6304147"/>
                        <a:gd name="connsiteY8" fmla="*/ 0 h 8884061"/>
                        <a:gd name="connsiteX9" fmla="*/ 4968814 w 6304147"/>
                        <a:gd name="connsiteY9" fmla="*/ 0 h 8884061"/>
                        <a:gd name="connsiteX10" fmla="*/ 5668001 w 6304147"/>
                        <a:gd name="connsiteY10" fmla="*/ 0 h 8884061"/>
                        <a:gd name="connsiteX11" fmla="*/ 6304147 w 6304147"/>
                        <a:gd name="connsiteY11" fmla="*/ 0 h 8884061"/>
                        <a:gd name="connsiteX12" fmla="*/ 6304147 w 6304147"/>
                        <a:gd name="connsiteY12" fmla="*/ 681111 h 8884061"/>
                        <a:gd name="connsiteX13" fmla="*/ 6304147 w 6304147"/>
                        <a:gd name="connsiteY13" fmla="*/ 1095701 h 8884061"/>
                        <a:gd name="connsiteX14" fmla="*/ 6304147 w 6304147"/>
                        <a:gd name="connsiteY14" fmla="*/ 1510290 h 8884061"/>
                        <a:gd name="connsiteX15" fmla="*/ 6304147 w 6304147"/>
                        <a:gd name="connsiteY15" fmla="*/ 2102561 h 8884061"/>
                        <a:gd name="connsiteX16" fmla="*/ 6304147 w 6304147"/>
                        <a:gd name="connsiteY16" fmla="*/ 2694832 h 8884061"/>
                        <a:gd name="connsiteX17" fmla="*/ 6304147 w 6304147"/>
                        <a:gd name="connsiteY17" fmla="*/ 3198262 h 8884061"/>
                        <a:gd name="connsiteX18" fmla="*/ 6304147 w 6304147"/>
                        <a:gd name="connsiteY18" fmla="*/ 3968214 h 8884061"/>
                        <a:gd name="connsiteX19" fmla="*/ 6304147 w 6304147"/>
                        <a:gd name="connsiteY19" fmla="*/ 4382803 h 8884061"/>
                        <a:gd name="connsiteX20" fmla="*/ 6304147 w 6304147"/>
                        <a:gd name="connsiteY20" fmla="*/ 5152755 h 8884061"/>
                        <a:gd name="connsiteX21" fmla="*/ 6304147 w 6304147"/>
                        <a:gd name="connsiteY21" fmla="*/ 5567345 h 8884061"/>
                        <a:gd name="connsiteX22" fmla="*/ 6304147 w 6304147"/>
                        <a:gd name="connsiteY22" fmla="*/ 6248456 h 8884061"/>
                        <a:gd name="connsiteX23" fmla="*/ 6304147 w 6304147"/>
                        <a:gd name="connsiteY23" fmla="*/ 7018408 h 8884061"/>
                        <a:gd name="connsiteX24" fmla="*/ 6304147 w 6304147"/>
                        <a:gd name="connsiteY24" fmla="*/ 7344157 h 8884061"/>
                        <a:gd name="connsiteX25" fmla="*/ 6304147 w 6304147"/>
                        <a:gd name="connsiteY25" fmla="*/ 8114109 h 8884061"/>
                        <a:gd name="connsiteX26" fmla="*/ 6304147 w 6304147"/>
                        <a:gd name="connsiteY26" fmla="*/ 8884061 h 8884061"/>
                        <a:gd name="connsiteX27" fmla="*/ 5920167 w 6304147"/>
                        <a:gd name="connsiteY27" fmla="*/ 8884061 h 8884061"/>
                        <a:gd name="connsiteX28" fmla="*/ 5410104 w 6304147"/>
                        <a:gd name="connsiteY28" fmla="*/ 8884061 h 8884061"/>
                        <a:gd name="connsiteX29" fmla="*/ 4837000 w 6304147"/>
                        <a:gd name="connsiteY29" fmla="*/ 8884061 h 8884061"/>
                        <a:gd name="connsiteX30" fmla="*/ 4389979 w 6304147"/>
                        <a:gd name="connsiteY30" fmla="*/ 8884061 h 8884061"/>
                        <a:gd name="connsiteX31" fmla="*/ 3753833 w 6304147"/>
                        <a:gd name="connsiteY31" fmla="*/ 8884061 h 8884061"/>
                        <a:gd name="connsiteX32" fmla="*/ 3054646 w 6304147"/>
                        <a:gd name="connsiteY32" fmla="*/ 8884061 h 8884061"/>
                        <a:gd name="connsiteX33" fmla="*/ 2544583 w 6304147"/>
                        <a:gd name="connsiteY33" fmla="*/ 8884061 h 8884061"/>
                        <a:gd name="connsiteX34" fmla="*/ 1845396 w 6304147"/>
                        <a:gd name="connsiteY34" fmla="*/ 8884061 h 8884061"/>
                        <a:gd name="connsiteX35" fmla="*/ 1272291 w 6304147"/>
                        <a:gd name="connsiteY35" fmla="*/ 8884061 h 8884061"/>
                        <a:gd name="connsiteX36" fmla="*/ 573104 w 6304147"/>
                        <a:gd name="connsiteY36" fmla="*/ 8884061 h 8884061"/>
                        <a:gd name="connsiteX37" fmla="*/ 0 w 6304147"/>
                        <a:gd name="connsiteY37" fmla="*/ 8884061 h 8884061"/>
                        <a:gd name="connsiteX38" fmla="*/ 0 w 6304147"/>
                        <a:gd name="connsiteY38" fmla="*/ 8469471 h 8884061"/>
                        <a:gd name="connsiteX39" fmla="*/ 0 w 6304147"/>
                        <a:gd name="connsiteY39" fmla="*/ 7788360 h 8884061"/>
                        <a:gd name="connsiteX40" fmla="*/ 0 w 6304147"/>
                        <a:gd name="connsiteY40" fmla="*/ 7107249 h 8884061"/>
                        <a:gd name="connsiteX41" fmla="*/ 0 w 6304147"/>
                        <a:gd name="connsiteY41" fmla="*/ 6337297 h 8884061"/>
                        <a:gd name="connsiteX42" fmla="*/ 0 w 6304147"/>
                        <a:gd name="connsiteY42" fmla="*/ 6011548 h 8884061"/>
                        <a:gd name="connsiteX43" fmla="*/ 0 w 6304147"/>
                        <a:gd name="connsiteY43" fmla="*/ 5685799 h 8884061"/>
                        <a:gd name="connsiteX44" fmla="*/ 0 w 6304147"/>
                        <a:gd name="connsiteY44" fmla="*/ 4915847 h 8884061"/>
                        <a:gd name="connsiteX45" fmla="*/ 0 w 6304147"/>
                        <a:gd name="connsiteY45" fmla="*/ 4412417 h 8884061"/>
                        <a:gd name="connsiteX46" fmla="*/ 0 w 6304147"/>
                        <a:gd name="connsiteY46" fmla="*/ 3642465 h 8884061"/>
                        <a:gd name="connsiteX47" fmla="*/ 0 w 6304147"/>
                        <a:gd name="connsiteY47" fmla="*/ 3139035 h 8884061"/>
                        <a:gd name="connsiteX48" fmla="*/ 0 w 6304147"/>
                        <a:gd name="connsiteY48" fmla="*/ 2457924 h 8884061"/>
                        <a:gd name="connsiteX49" fmla="*/ 0 w 6304147"/>
                        <a:gd name="connsiteY49" fmla="*/ 2043334 h 8884061"/>
                        <a:gd name="connsiteX50" fmla="*/ 0 w 6304147"/>
                        <a:gd name="connsiteY50" fmla="*/ 1451063 h 8884061"/>
                        <a:gd name="connsiteX51" fmla="*/ 0 w 6304147"/>
                        <a:gd name="connsiteY51" fmla="*/ 858793 h 8884061"/>
                        <a:gd name="connsiteX52" fmla="*/ 0 w 6304147"/>
                        <a:gd name="connsiteY52" fmla="*/ 0 h 8884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6304147" h="8884061" fill="none" extrusionOk="0">
                          <a:moveTo>
                            <a:pt x="0" y="0"/>
                          </a:moveTo>
                          <a:cubicBezTo>
                            <a:pt x="160134" y="-26842"/>
                            <a:pt x="404900" y="14110"/>
                            <a:pt x="636146" y="0"/>
                          </a:cubicBezTo>
                          <a:cubicBezTo>
                            <a:pt x="867392" y="-14110"/>
                            <a:pt x="1055959" y="16954"/>
                            <a:pt x="1272291" y="0"/>
                          </a:cubicBezTo>
                          <a:cubicBezTo>
                            <a:pt x="1488624" y="-16954"/>
                            <a:pt x="1687781" y="14257"/>
                            <a:pt x="1845396" y="0"/>
                          </a:cubicBezTo>
                          <a:cubicBezTo>
                            <a:pt x="2003012" y="-14257"/>
                            <a:pt x="2267654" y="4339"/>
                            <a:pt x="2418500" y="0"/>
                          </a:cubicBezTo>
                          <a:cubicBezTo>
                            <a:pt x="2569346" y="-4339"/>
                            <a:pt x="2766124" y="50342"/>
                            <a:pt x="2991604" y="0"/>
                          </a:cubicBezTo>
                          <a:cubicBezTo>
                            <a:pt x="3217084" y="-50342"/>
                            <a:pt x="3198521" y="35455"/>
                            <a:pt x="3375584" y="0"/>
                          </a:cubicBezTo>
                          <a:cubicBezTo>
                            <a:pt x="3552647" y="-35455"/>
                            <a:pt x="3810979" y="21560"/>
                            <a:pt x="4011730" y="0"/>
                          </a:cubicBezTo>
                          <a:cubicBezTo>
                            <a:pt x="4212481" y="-21560"/>
                            <a:pt x="4294401" y="33751"/>
                            <a:pt x="4395710" y="0"/>
                          </a:cubicBezTo>
                          <a:cubicBezTo>
                            <a:pt x="4497019" y="-33751"/>
                            <a:pt x="4740802" y="32348"/>
                            <a:pt x="4968814" y="0"/>
                          </a:cubicBezTo>
                          <a:cubicBezTo>
                            <a:pt x="5196826" y="-32348"/>
                            <a:pt x="5318600" y="80106"/>
                            <a:pt x="5668001" y="0"/>
                          </a:cubicBezTo>
                          <a:cubicBezTo>
                            <a:pt x="6017402" y="-80106"/>
                            <a:pt x="6023798" y="12625"/>
                            <a:pt x="6304147" y="0"/>
                          </a:cubicBezTo>
                          <a:cubicBezTo>
                            <a:pt x="6316514" y="324305"/>
                            <a:pt x="6258761" y="465076"/>
                            <a:pt x="6304147" y="681111"/>
                          </a:cubicBezTo>
                          <a:cubicBezTo>
                            <a:pt x="6349533" y="897146"/>
                            <a:pt x="6280329" y="926706"/>
                            <a:pt x="6304147" y="1095701"/>
                          </a:cubicBezTo>
                          <a:cubicBezTo>
                            <a:pt x="6327965" y="1264696"/>
                            <a:pt x="6272985" y="1349641"/>
                            <a:pt x="6304147" y="1510290"/>
                          </a:cubicBezTo>
                          <a:cubicBezTo>
                            <a:pt x="6335309" y="1670939"/>
                            <a:pt x="6261419" y="1846293"/>
                            <a:pt x="6304147" y="2102561"/>
                          </a:cubicBezTo>
                          <a:cubicBezTo>
                            <a:pt x="6346875" y="2358829"/>
                            <a:pt x="6260249" y="2574212"/>
                            <a:pt x="6304147" y="2694832"/>
                          </a:cubicBezTo>
                          <a:cubicBezTo>
                            <a:pt x="6348045" y="2815452"/>
                            <a:pt x="6294100" y="2959169"/>
                            <a:pt x="6304147" y="3198262"/>
                          </a:cubicBezTo>
                          <a:cubicBezTo>
                            <a:pt x="6314194" y="3437355"/>
                            <a:pt x="6280430" y="3586092"/>
                            <a:pt x="6304147" y="3968214"/>
                          </a:cubicBezTo>
                          <a:cubicBezTo>
                            <a:pt x="6327864" y="4350336"/>
                            <a:pt x="6297594" y="4243544"/>
                            <a:pt x="6304147" y="4382803"/>
                          </a:cubicBezTo>
                          <a:cubicBezTo>
                            <a:pt x="6310700" y="4522062"/>
                            <a:pt x="6286240" y="4768895"/>
                            <a:pt x="6304147" y="5152755"/>
                          </a:cubicBezTo>
                          <a:cubicBezTo>
                            <a:pt x="6322054" y="5536615"/>
                            <a:pt x="6263662" y="5363749"/>
                            <a:pt x="6304147" y="5567345"/>
                          </a:cubicBezTo>
                          <a:cubicBezTo>
                            <a:pt x="6344632" y="5770941"/>
                            <a:pt x="6260452" y="6056980"/>
                            <a:pt x="6304147" y="6248456"/>
                          </a:cubicBezTo>
                          <a:cubicBezTo>
                            <a:pt x="6347842" y="6439932"/>
                            <a:pt x="6248081" y="6817768"/>
                            <a:pt x="6304147" y="7018408"/>
                          </a:cubicBezTo>
                          <a:cubicBezTo>
                            <a:pt x="6360213" y="7219048"/>
                            <a:pt x="6278666" y="7231594"/>
                            <a:pt x="6304147" y="7344157"/>
                          </a:cubicBezTo>
                          <a:cubicBezTo>
                            <a:pt x="6329628" y="7456720"/>
                            <a:pt x="6242382" y="7846693"/>
                            <a:pt x="6304147" y="8114109"/>
                          </a:cubicBezTo>
                          <a:cubicBezTo>
                            <a:pt x="6365912" y="8381525"/>
                            <a:pt x="6291167" y="8602106"/>
                            <a:pt x="6304147" y="8884061"/>
                          </a:cubicBezTo>
                          <a:cubicBezTo>
                            <a:pt x="6146512" y="8913986"/>
                            <a:pt x="6070818" y="8873541"/>
                            <a:pt x="5920167" y="8884061"/>
                          </a:cubicBezTo>
                          <a:cubicBezTo>
                            <a:pt x="5769516" y="8894581"/>
                            <a:pt x="5531652" y="8857662"/>
                            <a:pt x="5410104" y="8884061"/>
                          </a:cubicBezTo>
                          <a:cubicBezTo>
                            <a:pt x="5288556" y="8910460"/>
                            <a:pt x="5033784" y="8867067"/>
                            <a:pt x="4837000" y="8884061"/>
                          </a:cubicBezTo>
                          <a:cubicBezTo>
                            <a:pt x="4640216" y="8901055"/>
                            <a:pt x="4606098" y="8844938"/>
                            <a:pt x="4389979" y="8884061"/>
                          </a:cubicBezTo>
                          <a:cubicBezTo>
                            <a:pt x="4173860" y="8923184"/>
                            <a:pt x="3961439" y="8834970"/>
                            <a:pt x="3753833" y="8884061"/>
                          </a:cubicBezTo>
                          <a:cubicBezTo>
                            <a:pt x="3546227" y="8933152"/>
                            <a:pt x="3341192" y="8825568"/>
                            <a:pt x="3054646" y="8884061"/>
                          </a:cubicBezTo>
                          <a:cubicBezTo>
                            <a:pt x="2768100" y="8942554"/>
                            <a:pt x="2737456" y="8847744"/>
                            <a:pt x="2544583" y="8884061"/>
                          </a:cubicBezTo>
                          <a:cubicBezTo>
                            <a:pt x="2351710" y="8920378"/>
                            <a:pt x="1994365" y="8840587"/>
                            <a:pt x="1845396" y="8884061"/>
                          </a:cubicBezTo>
                          <a:cubicBezTo>
                            <a:pt x="1696427" y="8927535"/>
                            <a:pt x="1542628" y="8829814"/>
                            <a:pt x="1272291" y="8884061"/>
                          </a:cubicBezTo>
                          <a:cubicBezTo>
                            <a:pt x="1001954" y="8938308"/>
                            <a:pt x="786264" y="8863236"/>
                            <a:pt x="573104" y="8884061"/>
                          </a:cubicBezTo>
                          <a:cubicBezTo>
                            <a:pt x="359944" y="8904886"/>
                            <a:pt x="194834" y="8851185"/>
                            <a:pt x="0" y="8884061"/>
                          </a:cubicBezTo>
                          <a:cubicBezTo>
                            <a:pt x="-7269" y="8792881"/>
                            <a:pt x="49184" y="8664806"/>
                            <a:pt x="0" y="8469471"/>
                          </a:cubicBezTo>
                          <a:cubicBezTo>
                            <a:pt x="-49184" y="8274136"/>
                            <a:pt x="12195" y="8050863"/>
                            <a:pt x="0" y="7788360"/>
                          </a:cubicBezTo>
                          <a:cubicBezTo>
                            <a:pt x="-12195" y="7525857"/>
                            <a:pt x="6290" y="7343727"/>
                            <a:pt x="0" y="7107249"/>
                          </a:cubicBezTo>
                          <a:cubicBezTo>
                            <a:pt x="-6290" y="6870771"/>
                            <a:pt x="29587" y="6498051"/>
                            <a:pt x="0" y="6337297"/>
                          </a:cubicBezTo>
                          <a:cubicBezTo>
                            <a:pt x="-29587" y="6176543"/>
                            <a:pt x="11703" y="6163686"/>
                            <a:pt x="0" y="6011548"/>
                          </a:cubicBezTo>
                          <a:cubicBezTo>
                            <a:pt x="-11703" y="5859410"/>
                            <a:pt x="10654" y="5780219"/>
                            <a:pt x="0" y="5685799"/>
                          </a:cubicBezTo>
                          <a:cubicBezTo>
                            <a:pt x="-10654" y="5591379"/>
                            <a:pt x="92237" y="5120218"/>
                            <a:pt x="0" y="4915847"/>
                          </a:cubicBezTo>
                          <a:cubicBezTo>
                            <a:pt x="-92237" y="4711476"/>
                            <a:pt x="9277" y="4571835"/>
                            <a:pt x="0" y="4412417"/>
                          </a:cubicBezTo>
                          <a:cubicBezTo>
                            <a:pt x="-9277" y="4252999"/>
                            <a:pt x="61192" y="3946337"/>
                            <a:pt x="0" y="3642465"/>
                          </a:cubicBezTo>
                          <a:cubicBezTo>
                            <a:pt x="-61192" y="3338593"/>
                            <a:pt x="2392" y="3323402"/>
                            <a:pt x="0" y="3139035"/>
                          </a:cubicBezTo>
                          <a:cubicBezTo>
                            <a:pt x="-2392" y="2954668"/>
                            <a:pt x="14761" y="2686065"/>
                            <a:pt x="0" y="2457924"/>
                          </a:cubicBezTo>
                          <a:cubicBezTo>
                            <a:pt x="-14761" y="2229783"/>
                            <a:pt x="35217" y="2193476"/>
                            <a:pt x="0" y="2043334"/>
                          </a:cubicBezTo>
                          <a:cubicBezTo>
                            <a:pt x="-35217" y="1893192"/>
                            <a:pt x="55898" y="1605791"/>
                            <a:pt x="0" y="1451063"/>
                          </a:cubicBezTo>
                          <a:cubicBezTo>
                            <a:pt x="-55898" y="1296335"/>
                            <a:pt x="752" y="998923"/>
                            <a:pt x="0" y="858793"/>
                          </a:cubicBezTo>
                          <a:cubicBezTo>
                            <a:pt x="-752" y="718663"/>
                            <a:pt x="58680" y="400110"/>
                            <a:pt x="0" y="0"/>
                          </a:cubicBezTo>
                          <a:close/>
                        </a:path>
                        <a:path w="6304147" h="8884061" stroke="0" extrusionOk="0">
                          <a:moveTo>
                            <a:pt x="0" y="0"/>
                          </a:moveTo>
                          <a:cubicBezTo>
                            <a:pt x="126393" y="-27878"/>
                            <a:pt x="262581" y="60118"/>
                            <a:pt x="510063" y="0"/>
                          </a:cubicBezTo>
                          <a:cubicBezTo>
                            <a:pt x="757545" y="-60118"/>
                            <a:pt x="757326" y="42972"/>
                            <a:pt x="894043" y="0"/>
                          </a:cubicBezTo>
                          <a:cubicBezTo>
                            <a:pt x="1030760" y="-42972"/>
                            <a:pt x="1361478" y="15991"/>
                            <a:pt x="1593230" y="0"/>
                          </a:cubicBezTo>
                          <a:cubicBezTo>
                            <a:pt x="1824982" y="-15991"/>
                            <a:pt x="1898561" y="39698"/>
                            <a:pt x="2103293" y="0"/>
                          </a:cubicBezTo>
                          <a:cubicBezTo>
                            <a:pt x="2308025" y="-39698"/>
                            <a:pt x="2483034" y="57256"/>
                            <a:pt x="2613355" y="0"/>
                          </a:cubicBezTo>
                          <a:cubicBezTo>
                            <a:pt x="2743676" y="-57256"/>
                            <a:pt x="2992235" y="27067"/>
                            <a:pt x="3312543" y="0"/>
                          </a:cubicBezTo>
                          <a:cubicBezTo>
                            <a:pt x="3632851" y="-27067"/>
                            <a:pt x="3606910" y="53589"/>
                            <a:pt x="3759564" y="0"/>
                          </a:cubicBezTo>
                          <a:cubicBezTo>
                            <a:pt x="3912218" y="-53589"/>
                            <a:pt x="4246791" y="25548"/>
                            <a:pt x="4458751" y="0"/>
                          </a:cubicBezTo>
                          <a:cubicBezTo>
                            <a:pt x="4670711" y="-25548"/>
                            <a:pt x="4967115" y="67472"/>
                            <a:pt x="5157938" y="0"/>
                          </a:cubicBezTo>
                          <a:cubicBezTo>
                            <a:pt x="5348761" y="-67472"/>
                            <a:pt x="5508873" y="28671"/>
                            <a:pt x="5731043" y="0"/>
                          </a:cubicBezTo>
                          <a:cubicBezTo>
                            <a:pt x="5953213" y="-28671"/>
                            <a:pt x="6062194" y="22257"/>
                            <a:pt x="6304147" y="0"/>
                          </a:cubicBezTo>
                          <a:cubicBezTo>
                            <a:pt x="6323833" y="107677"/>
                            <a:pt x="6292221" y="371079"/>
                            <a:pt x="6304147" y="503430"/>
                          </a:cubicBezTo>
                          <a:cubicBezTo>
                            <a:pt x="6316073" y="635781"/>
                            <a:pt x="6290119" y="761938"/>
                            <a:pt x="6304147" y="829179"/>
                          </a:cubicBezTo>
                          <a:cubicBezTo>
                            <a:pt x="6318175" y="896420"/>
                            <a:pt x="6277904" y="1205547"/>
                            <a:pt x="6304147" y="1421450"/>
                          </a:cubicBezTo>
                          <a:cubicBezTo>
                            <a:pt x="6330390" y="1637353"/>
                            <a:pt x="6234037" y="1725340"/>
                            <a:pt x="6304147" y="2013720"/>
                          </a:cubicBezTo>
                          <a:cubicBezTo>
                            <a:pt x="6374257" y="2302100"/>
                            <a:pt x="6292589" y="2348252"/>
                            <a:pt x="6304147" y="2605991"/>
                          </a:cubicBezTo>
                          <a:cubicBezTo>
                            <a:pt x="6315705" y="2863730"/>
                            <a:pt x="6268238" y="2975205"/>
                            <a:pt x="6304147" y="3287103"/>
                          </a:cubicBezTo>
                          <a:cubicBezTo>
                            <a:pt x="6340056" y="3599001"/>
                            <a:pt x="6296082" y="3788460"/>
                            <a:pt x="6304147" y="3968214"/>
                          </a:cubicBezTo>
                          <a:cubicBezTo>
                            <a:pt x="6312212" y="4147968"/>
                            <a:pt x="6236308" y="4470509"/>
                            <a:pt x="6304147" y="4649325"/>
                          </a:cubicBezTo>
                          <a:cubicBezTo>
                            <a:pt x="6371986" y="4828141"/>
                            <a:pt x="6293625" y="4869978"/>
                            <a:pt x="6304147" y="4975074"/>
                          </a:cubicBezTo>
                          <a:cubicBezTo>
                            <a:pt x="6314669" y="5080170"/>
                            <a:pt x="6289819" y="5259816"/>
                            <a:pt x="6304147" y="5389664"/>
                          </a:cubicBezTo>
                          <a:cubicBezTo>
                            <a:pt x="6318475" y="5519512"/>
                            <a:pt x="6228747" y="5868443"/>
                            <a:pt x="6304147" y="6070775"/>
                          </a:cubicBezTo>
                          <a:cubicBezTo>
                            <a:pt x="6379547" y="6273107"/>
                            <a:pt x="6253261" y="6323407"/>
                            <a:pt x="6304147" y="6574205"/>
                          </a:cubicBezTo>
                          <a:cubicBezTo>
                            <a:pt x="6355033" y="6825003"/>
                            <a:pt x="6282645" y="6879525"/>
                            <a:pt x="6304147" y="6988795"/>
                          </a:cubicBezTo>
                          <a:cubicBezTo>
                            <a:pt x="6325649" y="7098065"/>
                            <a:pt x="6257974" y="7476821"/>
                            <a:pt x="6304147" y="7669906"/>
                          </a:cubicBezTo>
                          <a:cubicBezTo>
                            <a:pt x="6350320" y="7862991"/>
                            <a:pt x="6243934" y="8016588"/>
                            <a:pt x="6304147" y="8262177"/>
                          </a:cubicBezTo>
                          <a:cubicBezTo>
                            <a:pt x="6364360" y="8507766"/>
                            <a:pt x="6248476" y="8621391"/>
                            <a:pt x="6304147" y="8884061"/>
                          </a:cubicBezTo>
                          <a:cubicBezTo>
                            <a:pt x="6099151" y="8957067"/>
                            <a:pt x="5929544" y="8866382"/>
                            <a:pt x="5604960" y="8884061"/>
                          </a:cubicBezTo>
                          <a:cubicBezTo>
                            <a:pt x="5280376" y="8901740"/>
                            <a:pt x="5228987" y="8845975"/>
                            <a:pt x="4968814" y="8884061"/>
                          </a:cubicBezTo>
                          <a:cubicBezTo>
                            <a:pt x="4708641" y="8922147"/>
                            <a:pt x="4716665" y="8853980"/>
                            <a:pt x="4521793" y="8884061"/>
                          </a:cubicBezTo>
                          <a:cubicBezTo>
                            <a:pt x="4326921" y="8914142"/>
                            <a:pt x="4120292" y="8845885"/>
                            <a:pt x="3885647" y="8884061"/>
                          </a:cubicBezTo>
                          <a:cubicBezTo>
                            <a:pt x="3651002" y="8922237"/>
                            <a:pt x="3667546" y="8847876"/>
                            <a:pt x="3501667" y="8884061"/>
                          </a:cubicBezTo>
                          <a:cubicBezTo>
                            <a:pt x="3335788" y="8920246"/>
                            <a:pt x="3076133" y="8875516"/>
                            <a:pt x="2865521" y="8884061"/>
                          </a:cubicBezTo>
                          <a:cubicBezTo>
                            <a:pt x="2654909" y="8892606"/>
                            <a:pt x="2621439" y="8851050"/>
                            <a:pt x="2418500" y="8884061"/>
                          </a:cubicBezTo>
                          <a:cubicBezTo>
                            <a:pt x="2215561" y="8917072"/>
                            <a:pt x="2199186" y="8869644"/>
                            <a:pt x="2034520" y="8884061"/>
                          </a:cubicBezTo>
                          <a:cubicBezTo>
                            <a:pt x="1869854" y="8898478"/>
                            <a:pt x="1794148" y="8843947"/>
                            <a:pt x="1587499" y="8884061"/>
                          </a:cubicBezTo>
                          <a:cubicBezTo>
                            <a:pt x="1380850" y="8924175"/>
                            <a:pt x="1116253" y="8838138"/>
                            <a:pt x="951353" y="8884061"/>
                          </a:cubicBezTo>
                          <a:cubicBezTo>
                            <a:pt x="786453" y="8929984"/>
                            <a:pt x="711834" y="8862639"/>
                            <a:pt x="504332" y="8884061"/>
                          </a:cubicBezTo>
                          <a:cubicBezTo>
                            <a:pt x="296830" y="8905483"/>
                            <a:pt x="167821" y="8853321"/>
                            <a:pt x="0" y="8884061"/>
                          </a:cubicBezTo>
                          <a:cubicBezTo>
                            <a:pt x="-7355" y="8764182"/>
                            <a:pt x="9368" y="8656046"/>
                            <a:pt x="0" y="8469471"/>
                          </a:cubicBezTo>
                          <a:cubicBezTo>
                            <a:pt x="-9368" y="8282896"/>
                            <a:pt x="47886" y="8106952"/>
                            <a:pt x="0" y="7788360"/>
                          </a:cubicBezTo>
                          <a:cubicBezTo>
                            <a:pt x="-47886" y="7469768"/>
                            <a:pt x="9352" y="7554120"/>
                            <a:pt x="0" y="7462611"/>
                          </a:cubicBezTo>
                          <a:cubicBezTo>
                            <a:pt x="-9352" y="7371102"/>
                            <a:pt x="35236" y="7046543"/>
                            <a:pt x="0" y="6870341"/>
                          </a:cubicBezTo>
                          <a:cubicBezTo>
                            <a:pt x="-35236" y="6694139"/>
                            <a:pt x="1005" y="6557067"/>
                            <a:pt x="0" y="6455751"/>
                          </a:cubicBezTo>
                          <a:cubicBezTo>
                            <a:pt x="-1005" y="6354435"/>
                            <a:pt x="53320" y="6132284"/>
                            <a:pt x="0" y="5863480"/>
                          </a:cubicBezTo>
                          <a:cubicBezTo>
                            <a:pt x="-53320" y="5594676"/>
                            <a:pt x="66158" y="5561423"/>
                            <a:pt x="0" y="5271210"/>
                          </a:cubicBezTo>
                          <a:cubicBezTo>
                            <a:pt x="-66158" y="4980997"/>
                            <a:pt x="68957" y="4933932"/>
                            <a:pt x="0" y="4678939"/>
                          </a:cubicBezTo>
                          <a:cubicBezTo>
                            <a:pt x="-68957" y="4423946"/>
                            <a:pt x="10478" y="4339207"/>
                            <a:pt x="0" y="4086668"/>
                          </a:cubicBezTo>
                          <a:cubicBezTo>
                            <a:pt x="-10478" y="3834129"/>
                            <a:pt x="40884" y="3704912"/>
                            <a:pt x="0" y="3583238"/>
                          </a:cubicBezTo>
                          <a:cubicBezTo>
                            <a:pt x="-40884" y="3461564"/>
                            <a:pt x="11214" y="3189522"/>
                            <a:pt x="0" y="2902127"/>
                          </a:cubicBezTo>
                          <a:cubicBezTo>
                            <a:pt x="-11214" y="2614732"/>
                            <a:pt x="19964" y="2539751"/>
                            <a:pt x="0" y="2309856"/>
                          </a:cubicBezTo>
                          <a:cubicBezTo>
                            <a:pt x="-19964" y="2079961"/>
                            <a:pt x="69855" y="1765869"/>
                            <a:pt x="0" y="1539904"/>
                          </a:cubicBezTo>
                          <a:cubicBezTo>
                            <a:pt x="-69855" y="1313939"/>
                            <a:pt x="58053" y="954244"/>
                            <a:pt x="0" y="769952"/>
                          </a:cubicBezTo>
                          <a:cubicBezTo>
                            <a:pt x="-58053" y="585660"/>
                            <a:pt x="40417" y="36412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88900" dist="279400" dir="2700000" algn="tl" rotWithShape="0">
                <a:schemeClr val="tx2">
                  <a:alpha val="49000"/>
                </a:schemeClr>
              </a:outerShdw>
            </a:effectLst>
          </p:spPr>
        </p:pic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E70439FA-00A8-4817-AE4A-B42990DCD813}"/>
                </a:ext>
              </a:extLst>
            </p:cNvPr>
            <p:cNvSpPr txBox="1"/>
            <p:nvPr/>
          </p:nvSpPr>
          <p:spPr>
            <a:xfrm>
              <a:off x="1100244" y="3930820"/>
              <a:ext cx="9663382" cy="32667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Уникальный номер</a:t>
              </a:r>
            </a:p>
            <a:p>
              <a:pPr algn="just">
                <a:lnSpc>
                  <a:spcPct val="15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Наименование владельца сертификата</a:t>
              </a:r>
            </a:p>
            <a:p>
              <a:pPr algn="just">
                <a:lnSpc>
                  <a:spcPct val="15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Наименование генерирующего объекта</a:t>
              </a:r>
            </a:p>
            <a:p>
              <a:pPr algn="just">
                <a:lnSpc>
                  <a:spcPct val="15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Источник энергии</a:t>
              </a:r>
            </a:p>
            <a:p>
              <a:pPr algn="just">
                <a:lnSpc>
                  <a:spcPct val="15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Объем «зелёной» энергии</a:t>
              </a:r>
            </a:p>
            <a:p>
              <a:pPr algn="just">
                <a:lnSpc>
                  <a:spcPct val="15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Период производства</a:t>
              </a: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9BE50F46-4D5B-4097-B3FA-D30450393529}"/>
                </a:ext>
              </a:extLst>
            </p:cNvPr>
            <p:cNvSpPr txBox="1"/>
            <p:nvPr/>
          </p:nvSpPr>
          <p:spPr>
            <a:xfrm>
              <a:off x="519004" y="3404254"/>
              <a:ext cx="8160047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>
                <a:spcBef>
                  <a:spcPts val="100"/>
                </a:spcBef>
                <a:defRPr sz="1400" b="1">
                  <a:solidFill>
                    <a:srgbClr val="1F2632"/>
                  </a:solidFill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pPr>
              <a:r>
                <a:rPr lang="ru-RU" sz="2800" b="1" spc="-21" dirty="0">
                  <a:solidFill>
                    <a:schemeClr val="tx1"/>
                  </a:solidFill>
                  <a:latin typeface="Geologica Regular"/>
                  <a:ea typeface="Geologica Regular"/>
                  <a:cs typeface="Geologica Regular"/>
                  <a:sym typeface="Geologica Regular"/>
                </a:rPr>
                <a:t>Какую информацию содержит сертификат?</a:t>
              </a:r>
              <a:endParaRPr sz="2800" b="0" spc="-19" dirty="0">
                <a:solidFill>
                  <a:schemeClr val="tx1"/>
                </a:solidFill>
                <a:latin typeface="Geologica Regular"/>
                <a:ea typeface="Geologica Regular"/>
                <a:cs typeface="Geologica Regular"/>
                <a:sym typeface="Geologica Regular"/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7E56F5A4-6C77-412B-A5F9-0E6F088BC1C1}"/>
                </a:ext>
              </a:extLst>
            </p:cNvPr>
            <p:cNvSpPr txBox="1"/>
            <p:nvPr/>
          </p:nvSpPr>
          <p:spPr>
            <a:xfrm>
              <a:off x="513649" y="7727624"/>
              <a:ext cx="8354755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>
                <a:spcBef>
                  <a:spcPts val="100"/>
                </a:spcBef>
                <a:defRPr sz="1400" b="1">
                  <a:solidFill>
                    <a:srgbClr val="1F2632"/>
                  </a:solidFill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pPr>
              <a:r>
                <a:rPr lang="ru-RU" sz="2800" b="1" spc="-21" dirty="0">
                  <a:solidFill>
                    <a:schemeClr val="tx1"/>
                  </a:solidFill>
                </a:rPr>
                <a:t>Как проверить сертификат на подлинность?</a:t>
              </a:r>
              <a:endParaRPr sz="2800" b="0" spc="-19" dirty="0">
                <a:solidFill>
                  <a:schemeClr val="tx1"/>
                </a:solidFill>
                <a:latin typeface="Geologica Regular"/>
                <a:ea typeface="Geologica Regular"/>
                <a:cs typeface="Geologica Regular"/>
                <a:sym typeface="Geologica Regular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105628A-CDB9-4619-A1FC-22D26C32D5FC}"/>
                </a:ext>
              </a:extLst>
            </p:cNvPr>
            <p:cNvSpPr txBox="1"/>
            <p:nvPr/>
          </p:nvSpPr>
          <p:spPr>
            <a:xfrm>
              <a:off x="519004" y="1936997"/>
              <a:ext cx="12139843" cy="1107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 defTabSz="914400">
                <a:defRPr sz="2000">
                  <a:latin typeface="Geologica Regular"/>
                  <a:ea typeface="Geologica Regular"/>
                  <a:cs typeface="Geologica Regular"/>
                  <a:sym typeface="Geologica Regular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ru-RU" sz="2400" dirty="0"/>
                <a:t>Как возникновение, так и каждый факт передачи «зелёного» сертификата подлежат обязательному учёту в едином реестре путём внесения соответствующих записей. </a:t>
              </a:r>
            </a:p>
          </p:txBody>
        </p:sp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4C3A799B-3979-434C-BBEC-4BDF66945D69}"/>
                </a:ext>
              </a:extLst>
            </p:cNvPr>
            <p:cNvSpPr txBox="1"/>
            <p:nvPr/>
          </p:nvSpPr>
          <p:spPr>
            <a:xfrm>
              <a:off x="513649" y="8254190"/>
              <a:ext cx="11391696" cy="2186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Проверить результат операции погашения «зелёного» сертификата электроэнергии по его уникальному ID и идентификационным данным покупателя вы можете на сайте системы реестра </a:t>
              </a:r>
              <a:r>
                <a:rPr lang="en-US" sz="2400" spc="-21" dirty="0">
                  <a:solidFill>
                    <a:srgbClr val="1F2632"/>
                  </a:solidFill>
                  <a:latin typeface="Geologica Light"/>
                  <a:hlinkClick r:id="rId4"/>
                </a:rPr>
                <a:t>https://rg.green-e-track.ru</a:t>
              </a: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  в разделе «Зелёные инструменты», </a:t>
              </a:r>
              <a:r>
                <a:rPr lang="ru-RU" sz="2400" spc="-21" dirty="0">
                  <a:solidFill>
                    <a:srgbClr val="E63B11"/>
                  </a:solidFill>
                  <a:latin typeface="Geologica Light"/>
                </a:rPr>
                <a:t>либо отсканировать </a:t>
              </a:r>
              <a:r>
                <a:rPr lang="en-US" sz="2400" spc="-21" dirty="0">
                  <a:solidFill>
                    <a:srgbClr val="E63B11"/>
                  </a:solidFill>
                  <a:latin typeface="Geologica Light"/>
                </a:rPr>
                <a:t>QR-</a:t>
              </a:r>
              <a:r>
                <a:rPr lang="ru-RU" sz="2400" spc="-21" dirty="0">
                  <a:solidFill>
                    <a:srgbClr val="E63B11"/>
                  </a:solidFill>
                  <a:latin typeface="Geologica Light"/>
                </a:rPr>
                <a:t>код в нижнем углу сертификата.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42D5166-8EF0-40BB-8D6F-BEDA0D8A4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4535" flipH="1">
              <a:off x="11231182" y="9324835"/>
              <a:ext cx="2398424" cy="215090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73ABB80-6250-4BCE-B96C-FD79F9538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9" y="3981770"/>
              <a:ext cx="411304" cy="41130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7343EAA-D23D-4B15-A88F-460E9B703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9" y="4533370"/>
              <a:ext cx="411304" cy="41130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A5B0FEA-2A6B-4246-8E10-F9EA8E20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9" y="5087919"/>
              <a:ext cx="411304" cy="411304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86E541-7FA8-445E-BF14-49695061A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9" y="5622908"/>
              <a:ext cx="411304" cy="41130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633F3F5-0AF5-4039-B728-44830F0E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9" y="6129891"/>
              <a:ext cx="411304" cy="411304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982CADE-7325-466B-8EC9-9CA74A13E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9" y="6751638"/>
              <a:ext cx="411304" cy="411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0820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FDCA961-EA5E-4C8F-8F32-A967FD411695}"/>
              </a:ext>
            </a:extLst>
          </p:cNvPr>
          <p:cNvGrpSpPr/>
          <p:nvPr/>
        </p:nvGrpSpPr>
        <p:grpSpPr>
          <a:xfrm>
            <a:off x="490" y="325217"/>
            <a:ext cx="20103610" cy="10977783"/>
            <a:chOff x="490" y="325217"/>
            <a:chExt cx="20103610" cy="10977783"/>
          </a:xfrm>
        </p:grpSpPr>
        <p:sp>
          <p:nvSpPr>
            <p:cNvPr id="126" name="object 10"/>
            <p:cNvSpPr txBox="1"/>
            <p:nvPr/>
          </p:nvSpPr>
          <p:spPr>
            <a:xfrm>
              <a:off x="519003" y="412825"/>
              <a:ext cx="12780225" cy="12741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>
                <a:lnSpc>
                  <a:spcPct val="90000"/>
                </a:lnSpc>
                <a:spcBef>
                  <a:spcPts val="1000"/>
                </a:spcBef>
                <a:defRPr sz="4600" spc="-75">
                  <a:latin typeface="+mn-lt"/>
                  <a:ea typeface="+mn-ea"/>
                  <a:cs typeface="+mn-cs"/>
                  <a:sym typeface="Geologica SemiBold"/>
                </a:defRPr>
              </a:lvl1pPr>
            </a:lstStyle>
            <a:p>
              <a:r>
                <a:rPr lang="ru-RU" dirty="0"/>
                <a:t>Преимущества для бизнеса при переходе на «зелёное» энергопотребление</a:t>
              </a:r>
              <a:endParaRPr dirty="0"/>
            </a:p>
          </p:txBody>
        </p:sp>
        <p:sp>
          <p:nvSpPr>
            <p:cNvPr id="128" name="object 2"/>
            <p:cNvSpPr/>
            <p:nvPr/>
          </p:nvSpPr>
          <p:spPr>
            <a:xfrm>
              <a:off x="490" y="10719800"/>
              <a:ext cx="20103610" cy="583200"/>
            </a:xfrm>
            <a:prstGeom prst="rect">
              <a:avLst/>
            </a:prstGeom>
            <a:solidFill>
              <a:srgbClr val="204F4E"/>
            </a:solidFill>
            <a:ln w="12700">
              <a:miter lim="400000"/>
            </a:ln>
          </p:spPr>
          <p:txBody>
            <a:bodyPr lIns="45719" rIns="45719"/>
            <a:lstStyle/>
            <a:p>
              <a:pPr marR="302259" defTabSz="914400"/>
              <a:endParaRPr sz="1600">
                <a:solidFill>
                  <a:srgbClr val="4D5667"/>
                </a:solidFill>
                <a:latin typeface="Geologica Light"/>
              </a:endParaRPr>
            </a:p>
          </p:txBody>
        </p:sp>
        <p:grpSp>
          <p:nvGrpSpPr>
            <p:cNvPr id="132" name="Group"/>
            <p:cNvGrpSpPr/>
            <p:nvPr/>
          </p:nvGrpSpPr>
          <p:grpSpPr>
            <a:xfrm>
              <a:off x="18498858" y="325217"/>
              <a:ext cx="1277450" cy="595483"/>
              <a:chOff x="0" y="0"/>
              <a:chExt cx="1277449" cy="595481"/>
            </a:xfrm>
          </p:grpSpPr>
          <p:sp>
            <p:nvSpPr>
              <p:cNvPr id="129" name="object 19"/>
              <p:cNvSpPr/>
              <p:nvPr/>
            </p:nvSpPr>
            <p:spPr>
              <a:xfrm>
                <a:off x="756544" y="0"/>
                <a:ext cx="520906" cy="52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56" y="0"/>
                    </a:moveTo>
                    <a:lnTo>
                      <a:pt x="9944" y="0"/>
                    </a:lnTo>
                    <a:lnTo>
                      <a:pt x="9944" y="7350"/>
                    </a:lnTo>
                    <a:lnTo>
                      <a:pt x="9737" y="8350"/>
                    </a:lnTo>
                    <a:lnTo>
                      <a:pt x="9176" y="9176"/>
                    </a:lnTo>
                    <a:lnTo>
                      <a:pt x="8350" y="9737"/>
                    </a:lnTo>
                    <a:lnTo>
                      <a:pt x="7351" y="9944"/>
                    </a:lnTo>
                    <a:lnTo>
                      <a:pt x="0" y="9944"/>
                    </a:lnTo>
                    <a:lnTo>
                      <a:pt x="0" y="11656"/>
                    </a:lnTo>
                    <a:lnTo>
                      <a:pt x="7351" y="11656"/>
                    </a:lnTo>
                    <a:lnTo>
                      <a:pt x="8350" y="11863"/>
                    </a:lnTo>
                    <a:lnTo>
                      <a:pt x="9176" y="12424"/>
                    </a:lnTo>
                    <a:lnTo>
                      <a:pt x="9737" y="13250"/>
                    </a:lnTo>
                    <a:lnTo>
                      <a:pt x="9944" y="14249"/>
                    </a:lnTo>
                    <a:lnTo>
                      <a:pt x="9944" y="21600"/>
                    </a:lnTo>
                    <a:lnTo>
                      <a:pt x="11656" y="21600"/>
                    </a:lnTo>
                    <a:lnTo>
                      <a:pt x="11656" y="14250"/>
                    </a:lnTo>
                    <a:lnTo>
                      <a:pt x="11863" y="13250"/>
                    </a:lnTo>
                    <a:lnTo>
                      <a:pt x="12425" y="12424"/>
                    </a:lnTo>
                    <a:lnTo>
                      <a:pt x="13250" y="11863"/>
                    </a:lnTo>
                    <a:lnTo>
                      <a:pt x="14250" y="11656"/>
                    </a:lnTo>
                    <a:lnTo>
                      <a:pt x="21600" y="11656"/>
                    </a:lnTo>
                    <a:lnTo>
                      <a:pt x="21600" y="9944"/>
                    </a:lnTo>
                    <a:lnTo>
                      <a:pt x="14250" y="9944"/>
                    </a:lnTo>
                    <a:lnTo>
                      <a:pt x="13250" y="9737"/>
                    </a:lnTo>
                    <a:lnTo>
                      <a:pt x="12425" y="9176"/>
                    </a:lnTo>
                    <a:lnTo>
                      <a:pt x="11863" y="8350"/>
                    </a:lnTo>
                    <a:lnTo>
                      <a:pt x="11656" y="7350"/>
                    </a:lnTo>
                    <a:lnTo>
                      <a:pt x="11656" y="0"/>
                    </a:lnTo>
                    <a:close/>
                  </a:path>
                </a:pathLst>
              </a:custGeom>
              <a:solidFill>
                <a:srgbClr val="F04A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0" name="object 20"/>
              <p:cNvSpPr/>
              <p:nvPr/>
            </p:nvSpPr>
            <p:spPr>
              <a:xfrm>
                <a:off x="0" y="239871"/>
                <a:ext cx="306985" cy="355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5" y="0"/>
                    </a:moveTo>
                    <a:lnTo>
                      <a:pt x="0" y="0"/>
                    </a:lnTo>
                    <a:lnTo>
                      <a:pt x="0" y="3279"/>
                    </a:lnTo>
                    <a:lnTo>
                      <a:pt x="16208" y="3279"/>
                    </a:lnTo>
                    <a:lnTo>
                      <a:pt x="16679" y="3383"/>
                    </a:lnTo>
                    <a:lnTo>
                      <a:pt x="17083" y="3659"/>
                    </a:lnTo>
                    <a:lnTo>
                      <a:pt x="17365" y="4055"/>
                    </a:lnTo>
                    <a:lnTo>
                      <a:pt x="17471" y="4516"/>
                    </a:lnTo>
                    <a:lnTo>
                      <a:pt x="17464" y="9160"/>
                    </a:lnTo>
                    <a:lnTo>
                      <a:pt x="2671" y="9160"/>
                    </a:lnTo>
                    <a:lnTo>
                      <a:pt x="2671" y="12440"/>
                    </a:lnTo>
                    <a:lnTo>
                      <a:pt x="17471" y="12446"/>
                    </a:lnTo>
                    <a:lnTo>
                      <a:pt x="17471" y="17085"/>
                    </a:lnTo>
                    <a:lnTo>
                      <a:pt x="17365" y="17546"/>
                    </a:lnTo>
                    <a:lnTo>
                      <a:pt x="17083" y="17941"/>
                    </a:lnTo>
                    <a:lnTo>
                      <a:pt x="16680" y="18216"/>
                    </a:lnTo>
                    <a:lnTo>
                      <a:pt x="16209" y="18320"/>
                    </a:lnTo>
                    <a:lnTo>
                      <a:pt x="0" y="18320"/>
                    </a:lnTo>
                    <a:lnTo>
                      <a:pt x="0" y="21600"/>
                    </a:lnTo>
                    <a:lnTo>
                      <a:pt x="12935" y="21600"/>
                    </a:lnTo>
                    <a:lnTo>
                      <a:pt x="16339" y="21031"/>
                    </a:lnTo>
                    <a:lnTo>
                      <a:pt x="19090" y="19472"/>
                    </a:lnTo>
                    <a:lnTo>
                      <a:pt x="20929" y="17140"/>
                    </a:lnTo>
                    <a:lnTo>
                      <a:pt x="21600" y="14254"/>
                    </a:lnTo>
                    <a:lnTo>
                      <a:pt x="21600" y="7346"/>
                    </a:lnTo>
                    <a:lnTo>
                      <a:pt x="20929" y="4460"/>
                    </a:lnTo>
                    <a:lnTo>
                      <a:pt x="19090" y="2128"/>
                    </a:lnTo>
                    <a:lnTo>
                      <a:pt x="16339" y="569"/>
                    </a:lnTo>
                    <a:lnTo>
                      <a:pt x="12935" y="0"/>
                    </a:lnTo>
                    <a:close/>
                  </a:path>
                </a:pathLst>
              </a:custGeom>
              <a:solidFill>
                <a:srgbClr val="004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1" name="object 21"/>
              <p:cNvSpPr/>
              <p:nvPr/>
            </p:nvSpPr>
            <p:spPr>
              <a:xfrm>
                <a:off x="356564" y="239881"/>
                <a:ext cx="328119" cy="35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83" y="0"/>
                    </a:lnTo>
                    <a:lnTo>
                      <a:pt x="17783" y="9180"/>
                    </a:lnTo>
                    <a:lnTo>
                      <a:pt x="3817" y="9180"/>
                    </a:lnTo>
                    <a:lnTo>
                      <a:pt x="3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817" y="21600"/>
                    </a:lnTo>
                    <a:lnTo>
                      <a:pt x="3817" y="12420"/>
                    </a:lnTo>
                    <a:lnTo>
                      <a:pt x="17783" y="12420"/>
                    </a:lnTo>
                    <a:lnTo>
                      <a:pt x="1778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04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</p:grp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598BE78D-4BF3-4EBA-9802-8B2771FFE941}"/>
                </a:ext>
              </a:extLst>
            </p:cNvPr>
            <p:cNvSpPr txBox="1"/>
            <p:nvPr/>
          </p:nvSpPr>
          <p:spPr>
            <a:xfrm>
              <a:off x="1403330" y="1979667"/>
              <a:ext cx="16743658" cy="9848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 defTabSz="914400">
                <a:defRPr sz="2000">
                  <a:latin typeface="Geologica Regular"/>
                  <a:ea typeface="Geologica Regular"/>
                  <a:cs typeface="Geologica Regular"/>
                  <a:sym typeface="Geologica Regular"/>
                </a:defRPr>
              </a:lvl1pPr>
            </a:lstStyle>
            <a:p>
              <a:pPr algn="ctr"/>
              <a:r>
                <a:rPr lang="ru-RU" sz="3200" dirty="0">
                  <a:solidFill>
                    <a:srgbClr val="E63B11"/>
                  </a:solidFill>
                </a:rPr>
                <a:t>В результате «озеленения» своего потребления, ваш бизнес получает следующие преимущества:</a:t>
              </a:r>
              <a:endParaRPr sz="3200" dirty="0">
                <a:solidFill>
                  <a:srgbClr val="E63B11"/>
                </a:solidFill>
              </a:endParaRP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C6F2F140-B9AC-480B-AD6C-83E1D129911E}"/>
                </a:ext>
              </a:extLst>
            </p:cNvPr>
            <p:cNvGrpSpPr/>
            <p:nvPr/>
          </p:nvGrpSpPr>
          <p:grpSpPr>
            <a:xfrm>
              <a:off x="817841" y="3189953"/>
              <a:ext cx="4587554" cy="3289808"/>
              <a:chOff x="3940043" y="2992395"/>
              <a:chExt cx="4587554" cy="3289808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0BAFDA20-F5F7-45B1-87C3-353337F2C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258" y="2992395"/>
                <a:ext cx="3346339" cy="2545010"/>
              </a:xfrm>
              <a:prstGeom prst="rect">
                <a:avLst/>
              </a:prstGeom>
              <a:solidFill>
                <a:srgbClr val="E7F2F9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id="{89595742-9B8C-495B-BD86-7771639ED6CC}"/>
                  </a:ext>
                </a:extLst>
              </p:cNvPr>
              <p:cNvSpPr/>
              <p:nvPr/>
            </p:nvSpPr>
            <p:spPr>
              <a:xfrm>
                <a:off x="3940043" y="4292659"/>
                <a:ext cx="1848649" cy="1989544"/>
              </a:xfrm>
              <a:custGeom>
                <a:avLst/>
                <a:gdLst>
                  <a:gd name="connsiteX0" fmla="*/ 0 w 1482462"/>
                  <a:gd name="connsiteY0" fmla="*/ 0 h 1482462"/>
                  <a:gd name="connsiteX1" fmla="*/ 1482462 w 1482462"/>
                  <a:gd name="connsiteY1" fmla="*/ 0 h 1482462"/>
                  <a:gd name="connsiteX2" fmla="*/ 1482462 w 1482462"/>
                  <a:gd name="connsiteY2" fmla="*/ 1482462 h 1482462"/>
                  <a:gd name="connsiteX3" fmla="*/ 0 w 1482462"/>
                  <a:gd name="connsiteY3" fmla="*/ 1482462 h 1482462"/>
                  <a:gd name="connsiteX4" fmla="*/ 0 w 1482462"/>
                  <a:gd name="connsiteY4" fmla="*/ 0 h 14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462" h="1482462">
                    <a:moveTo>
                      <a:pt x="0" y="0"/>
                    </a:moveTo>
                    <a:lnTo>
                      <a:pt x="1482462" y="0"/>
                    </a:lnTo>
                    <a:lnTo>
                      <a:pt x="1482462" y="1482462"/>
                    </a:lnTo>
                    <a:lnTo>
                      <a:pt x="0" y="148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2F9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logica Regular"/>
                    <a:sym typeface="Geologica Regular"/>
                  </a:rPr>
                  <a:t>Привлечение инвестиций на льготных условиях</a:t>
                </a: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BF806F6-237C-4A23-BA5A-C318DBD5F284}"/>
                </a:ext>
              </a:extLst>
            </p:cNvPr>
            <p:cNvGrpSpPr/>
            <p:nvPr/>
          </p:nvGrpSpPr>
          <p:grpSpPr>
            <a:xfrm>
              <a:off x="7738994" y="3186326"/>
              <a:ext cx="4626111" cy="3251170"/>
              <a:chOff x="9276552" y="3018048"/>
              <a:chExt cx="4626111" cy="3251170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7E2BC5F0-1B72-4337-B28D-26BB27E6B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2303" y="3018048"/>
                <a:ext cx="3380360" cy="2519356"/>
              </a:xfrm>
              <a:prstGeom prst="rect">
                <a:avLst/>
              </a:prstGeom>
              <a:solidFill>
                <a:srgbClr val="E7F2F9">
                  <a:alpha val="49804"/>
                </a:srgb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1F1796A9-125B-43ED-90C2-869DEE7DD220}"/>
                  </a:ext>
                </a:extLst>
              </p:cNvPr>
              <p:cNvSpPr/>
              <p:nvPr/>
            </p:nvSpPr>
            <p:spPr>
              <a:xfrm>
                <a:off x="9276552" y="4279674"/>
                <a:ext cx="1848649" cy="1989544"/>
              </a:xfrm>
              <a:custGeom>
                <a:avLst/>
                <a:gdLst>
                  <a:gd name="connsiteX0" fmla="*/ 0 w 1482462"/>
                  <a:gd name="connsiteY0" fmla="*/ 0 h 1482462"/>
                  <a:gd name="connsiteX1" fmla="*/ 1482462 w 1482462"/>
                  <a:gd name="connsiteY1" fmla="*/ 0 h 1482462"/>
                  <a:gd name="connsiteX2" fmla="*/ 1482462 w 1482462"/>
                  <a:gd name="connsiteY2" fmla="*/ 1482462 h 1482462"/>
                  <a:gd name="connsiteX3" fmla="*/ 0 w 1482462"/>
                  <a:gd name="connsiteY3" fmla="*/ 1482462 h 1482462"/>
                  <a:gd name="connsiteX4" fmla="*/ 0 w 1482462"/>
                  <a:gd name="connsiteY4" fmla="*/ 0 h 14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462" h="1482462">
                    <a:moveTo>
                      <a:pt x="0" y="0"/>
                    </a:moveTo>
                    <a:lnTo>
                      <a:pt x="1482462" y="0"/>
                    </a:lnTo>
                    <a:lnTo>
                      <a:pt x="1482462" y="1482462"/>
                    </a:lnTo>
                    <a:lnTo>
                      <a:pt x="0" y="148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2F9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logica Regular"/>
                  </a:rPr>
                  <a:t>Улучшение отношений с государственными структурами</a:t>
                </a: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BA0932B5-2611-4556-A893-4B25982296D6}"/>
                </a:ext>
              </a:extLst>
            </p:cNvPr>
            <p:cNvGrpSpPr/>
            <p:nvPr/>
          </p:nvGrpSpPr>
          <p:grpSpPr>
            <a:xfrm>
              <a:off x="14501800" y="3192421"/>
              <a:ext cx="4784459" cy="3260260"/>
              <a:chOff x="14501800" y="3021943"/>
              <a:chExt cx="4784459" cy="326026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55B1B435-2ECB-480D-A411-642648FD1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72525" y="3021943"/>
                <a:ext cx="3513734" cy="2515461"/>
              </a:xfrm>
              <a:prstGeom prst="rect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250DA755-DA0F-4444-BFAD-73879A8000DF}"/>
                  </a:ext>
                </a:extLst>
              </p:cNvPr>
              <p:cNvSpPr/>
              <p:nvPr/>
            </p:nvSpPr>
            <p:spPr>
              <a:xfrm>
                <a:off x="14501800" y="4292659"/>
                <a:ext cx="1848649" cy="1989544"/>
              </a:xfrm>
              <a:custGeom>
                <a:avLst/>
                <a:gdLst>
                  <a:gd name="connsiteX0" fmla="*/ 0 w 1482462"/>
                  <a:gd name="connsiteY0" fmla="*/ 0 h 1482462"/>
                  <a:gd name="connsiteX1" fmla="*/ 1482462 w 1482462"/>
                  <a:gd name="connsiteY1" fmla="*/ 0 h 1482462"/>
                  <a:gd name="connsiteX2" fmla="*/ 1482462 w 1482462"/>
                  <a:gd name="connsiteY2" fmla="*/ 1482462 h 1482462"/>
                  <a:gd name="connsiteX3" fmla="*/ 0 w 1482462"/>
                  <a:gd name="connsiteY3" fmla="*/ 1482462 h 1482462"/>
                  <a:gd name="connsiteX4" fmla="*/ 0 w 1482462"/>
                  <a:gd name="connsiteY4" fmla="*/ 0 h 14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462" h="1482462">
                    <a:moveTo>
                      <a:pt x="0" y="0"/>
                    </a:moveTo>
                    <a:lnTo>
                      <a:pt x="1482462" y="0"/>
                    </a:lnTo>
                    <a:lnTo>
                      <a:pt x="1482462" y="1482462"/>
                    </a:lnTo>
                    <a:lnTo>
                      <a:pt x="0" y="148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2F9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logica Regular"/>
                  </a:rPr>
                  <a:t>Формирование зелёного имиджа компании в целом или отдельного объекта</a:t>
                </a:r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82DF2101-F186-4A70-A482-7DD069ACC7B1}"/>
                </a:ext>
              </a:extLst>
            </p:cNvPr>
            <p:cNvGrpSpPr/>
            <p:nvPr/>
          </p:nvGrpSpPr>
          <p:grpSpPr>
            <a:xfrm>
              <a:off x="3616569" y="7106641"/>
              <a:ext cx="4529072" cy="3316173"/>
              <a:chOff x="6708459" y="6863189"/>
              <a:chExt cx="4529072" cy="3316173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7385E8F2-7232-414B-92FE-2A726F86A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1379" y="6863189"/>
                <a:ext cx="3346152" cy="2555020"/>
              </a:xfrm>
              <a:prstGeom prst="rect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1EEF9680-26D9-4F27-924D-A84EBB09370D}"/>
                  </a:ext>
                </a:extLst>
              </p:cNvPr>
              <p:cNvSpPr/>
              <p:nvPr/>
            </p:nvSpPr>
            <p:spPr>
              <a:xfrm>
                <a:off x="6708459" y="8189818"/>
                <a:ext cx="1848649" cy="1989544"/>
              </a:xfrm>
              <a:custGeom>
                <a:avLst/>
                <a:gdLst>
                  <a:gd name="connsiteX0" fmla="*/ 0 w 1482462"/>
                  <a:gd name="connsiteY0" fmla="*/ 0 h 1482462"/>
                  <a:gd name="connsiteX1" fmla="*/ 1482462 w 1482462"/>
                  <a:gd name="connsiteY1" fmla="*/ 0 h 1482462"/>
                  <a:gd name="connsiteX2" fmla="*/ 1482462 w 1482462"/>
                  <a:gd name="connsiteY2" fmla="*/ 1482462 h 1482462"/>
                  <a:gd name="connsiteX3" fmla="*/ 0 w 1482462"/>
                  <a:gd name="connsiteY3" fmla="*/ 1482462 h 1482462"/>
                  <a:gd name="connsiteX4" fmla="*/ 0 w 1482462"/>
                  <a:gd name="connsiteY4" fmla="*/ 0 h 14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462" h="1482462">
                    <a:moveTo>
                      <a:pt x="0" y="0"/>
                    </a:moveTo>
                    <a:lnTo>
                      <a:pt x="1482462" y="0"/>
                    </a:lnTo>
                    <a:lnTo>
                      <a:pt x="1482462" y="1482462"/>
                    </a:lnTo>
                    <a:lnTo>
                      <a:pt x="0" y="148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2F9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logica Regular"/>
                  </a:rPr>
                  <a:t>Защита атмосферы, от негативного воздействия традиционной генерации </a:t>
                </a:r>
              </a:p>
            </p:txBody>
          </p: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BC642F85-62F7-4039-A0B9-490E8A11D3F4}"/>
                </a:ext>
              </a:extLst>
            </p:cNvPr>
            <p:cNvGrpSpPr/>
            <p:nvPr/>
          </p:nvGrpSpPr>
          <p:grpSpPr>
            <a:xfrm>
              <a:off x="11805789" y="7106641"/>
              <a:ext cx="4681742" cy="3283113"/>
              <a:chOff x="11861360" y="6842716"/>
              <a:chExt cx="4681742" cy="3283113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B212A57C-56F9-4F90-BF3F-EE5128327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9020" y="6842716"/>
                <a:ext cx="3394082" cy="2513501"/>
              </a:xfrm>
              <a:prstGeom prst="rect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670DD852-BA2F-47EE-9BF0-F81BBB6E4928}"/>
                  </a:ext>
                </a:extLst>
              </p:cNvPr>
              <p:cNvSpPr/>
              <p:nvPr/>
            </p:nvSpPr>
            <p:spPr>
              <a:xfrm>
                <a:off x="11861360" y="8136285"/>
                <a:ext cx="1848649" cy="1989544"/>
              </a:xfrm>
              <a:custGeom>
                <a:avLst/>
                <a:gdLst>
                  <a:gd name="connsiteX0" fmla="*/ 0 w 1482462"/>
                  <a:gd name="connsiteY0" fmla="*/ 0 h 1482462"/>
                  <a:gd name="connsiteX1" fmla="*/ 1482462 w 1482462"/>
                  <a:gd name="connsiteY1" fmla="*/ 0 h 1482462"/>
                  <a:gd name="connsiteX2" fmla="*/ 1482462 w 1482462"/>
                  <a:gd name="connsiteY2" fmla="*/ 1482462 h 1482462"/>
                  <a:gd name="connsiteX3" fmla="*/ 0 w 1482462"/>
                  <a:gd name="connsiteY3" fmla="*/ 1482462 h 1482462"/>
                  <a:gd name="connsiteX4" fmla="*/ 0 w 1482462"/>
                  <a:gd name="connsiteY4" fmla="*/ 0 h 14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462" h="1482462">
                    <a:moveTo>
                      <a:pt x="0" y="0"/>
                    </a:moveTo>
                    <a:lnTo>
                      <a:pt x="1482462" y="0"/>
                    </a:lnTo>
                    <a:lnTo>
                      <a:pt x="1482462" y="1482462"/>
                    </a:lnTo>
                    <a:lnTo>
                      <a:pt x="0" y="148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2F9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logica Regular"/>
                  </a:rPr>
                  <a:t>Возможность применять зелёную маркировку Вашей продукции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4661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BFAEE5D-2925-4516-8FB8-F55E4C121F23}"/>
              </a:ext>
            </a:extLst>
          </p:cNvPr>
          <p:cNvGrpSpPr/>
          <p:nvPr/>
        </p:nvGrpSpPr>
        <p:grpSpPr>
          <a:xfrm>
            <a:off x="490" y="274218"/>
            <a:ext cx="20103610" cy="11028782"/>
            <a:chOff x="490" y="274218"/>
            <a:chExt cx="20103610" cy="11028782"/>
          </a:xfrm>
        </p:grpSpPr>
        <p:sp>
          <p:nvSpPr>
            <p:cNvPr id="126" name="object 10"/>
            <p:cNvSpPr txBox="1"/>
            <p:nvPr/>
          </p:nvSpPr>
          <p:spPr>
            <a:xfrm>
              <a:off x="541626" y="274218"/>
              <a:ext cx="13574367" cy="6370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>
                <a:lnSpc>
                  <a:spcPct val="90000"/>
                </a:lnSpc>
                <a:spcBef>
                  <a:spcPts val="1000"/>
                </a:spcBef>
                <a:defRPr sz="4600" spc="-75">
                  <a:latin typeface="+mn-lt"/>
                  <a:ea typeface="+mn-ea"/>
                  <a:cs typeface="+mn-cs"/>
                  <a:sym typeface="Geologica SemiBold"/>
                </a:defRPr>
              </a:lvl1pPr>
            </a:lstStyle>
            <a:p>
              <a:r>
                <a:rPr lang="ru-RU" dirty="0"/>
                <a:t>Как купить «зелёный» сертификат?</a:t>
              </a:r>
              <a:endParaRPr dirty="0"/>
            </a:p>
          </p:txBody>
        </p:sp>
        <p:sp>
          <p:nvSpPr>
            <p:cNvPr id="128" name="object 2"/>
            <p:cNvSpPr/>
            <p:nvPr/>
          </p:nvSpPr>
          <p:spPr>
            <a:xfrm>
              <a:off x="490" y="10719800"/>
              <a:ext cx="20103610" cy="583200"/>
            </a:xfrm>
            <a:prstGeom prst="rect">
              <a:avLst/>
            </a:prstGeom>
            <a:solidFill>
              <a:srgbClr val="204F4E"/>
            </a:solidFill>
            <a:ln w="12700">
              <a:miter lim="400000"/>
            </a:ln>
          </p:spPr>
          <p:txBody>
            <a:bodyPr lIns="45719" rIns="45719"/>
            <a:lstStyle/>
            <a:p>
              <a:pPr marR="302259" defTabSz="914400"/>
              <a:endParaRPr sz="1600">
                <a:solidFill>
                  <a:srgbClr val="4D5667"/>
                </a:solidFill>
                <a:latin typeface="Geologica Light"/>
              </a:endParaRPr>
            </a:p>
          </p:txBody>
        </p:sp>
        <p:grpSp>
          <p:nvGrpSpPr>
            <p:cNvPr id="132" name="Group"/>
            <p:cNvGrpSpPr/>
            <p:nvPr/>
          </p:nvGrpSpPr>
          <p:grpSpPr>
            <a:xfrm>
              <a:off x="18498858" y="325217"/>
              <a:ext cx="1277450" cy="595483"/>
              <a:chOff x="0" y="0"/>
              <a:chExt cx="1277449" cy="595481"/>
            </a:xfrm>
          </p:grpSpPr>
          <p:sp>
            <p:nvSpPr>
              <p:cNvPr id="129" name="object 19"/>
              <p:cNvSpPr/>
              <p:nvPr/>
            </p:nvSpPr>
            <p:spPr>
              <a:xfrm>
                <a:off x="756544" y="0"/>
                <a:ext cx="520906" cy="52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56" y="0"/>
                    </a:moveTo>
                    <a:lnTo>
                      <a:pt x="9944" y="0"/>
                    </a:lnTo>
                    <a:lnTo>
                      <a:pt x="9944" y="7350"/>
                    </a:lnTo>
                    <a:lnTo>
                      <a:pt x="9737" y="8350"/>
                    </a:lnTo>
                    <a:lnTo>
                      <a:pt x="9176" y="9176"/>
                    </a:lnTo>
                    <a:lnTo>
                      <a:pt x="8350" y="9737"/>
                    </a:lnTo>
                    <a:lnTo>
                      <a:pt x="7351" y="9944"/>
                    </a:lnTo>
                    <a:lnTo>
                      <a:pt x="0" y="9944"/>
                    </a:lnTo>
                    <a:lnTo>
                      <a:pt x="0" y="11656"/>
                    </a:lnTo>
                    <a:lnTo>
                      <a:pt x="7351" y="11656"/>
                    </a:lnTo>
                    <a:lnTo>
                      <a:pt x="8350" y="11863"/>
                    </a:lnTo>
                    <a:lnTo>
                      <a:pt x="9176" y="12424"/>
                    </a:lnTo>
                    <a:lnTo>
                      <a:pt x="9737" y="13250"/>
                    </a:lnTo>
                    <a:lnTo>
                      <a:pt x="9944" y="14249"/>
                    </a:lnTo>
                    <a:lnTo>
                      <a:pt x="9944" y="21600"/>
                    </a:lnTo>
                    <a:lnTo>
                      <a:pt x="11656" y="21600"/>
                    </a:lnTo>
                    <a:lnTo>
                      <a:pt x="11656" y="14250"/>
                    </a:lnTo>
                    <a:lnTo>
                      <a:pt x="11863" y="13250"/>
                    </a:lnTo>
                    <a:lnTo>
                      <a:pt x="12425" y="12424"/>
                    </a:lnTo>
                    <a:lnTo>
                      <a:pt x="13250" y="11863"/>
                    </a:lnTo>
                    <a:lnTo>
                      <a:pt x="14250" y="11656"/>
                    </a:lnTo>
                    <a:lnTo>
                      <a:pt x="21600" y="11656"/>
                    </a:lnTo>
                    <a:lnTo>
                      <a:pt x="21600" y="9944"/>
                    </a:lnTo>
                    <a:lnTo>
                      <a:pt x="14250" y="9944"/>
                    </a:lnTo>
                    <a:lnTo>
                      <a:pt x="13250" y="9737"/>
                    </a:lnTo>
                    <a:lnTo>
                      <a:pt x="12425" y="9176"/>
                    </a:lnTo>
                    <a:lnTo>
                      <a:pt x="11863" y="8350"/>
                    </a:lnTo>
                    <a:lnTo>
                      <a:pt x="11656" y="7350"/>
                    </a:lnTo>
                    <a:lnTo>
                      <a:pt x="11656" y="0"/>
                    </a:lnTo>
                    <a:close/>
                  </a:path>
                </a:pathLst>
              </a:custGeom>
              <a:solidFill>
                <a:srgbClr val="F04A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0" name="object 20"/>
              <p:cNvSpPr/>
              <p:nvPr/>
            </p:nvSpPr>
            <p:spPr>
              <a:xfrm>
                <a:off x="0" y="239871"/>
                <a:ext cx="306985" cy="355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5" y="0"/>
                    </a:moveTo>
                    <a:lnTo>
                      <a:pt x="0" y="0"/>
                    </a:lnTo>
                    <a:lnTo>
                      <a:pt x="0" y="3279"/>
                    </a:lnTo>
                    <a:lnTo>
                      <a:pt x="16208" y="3279"/>
                    </a:lnTo>
                    <a:lnTo>
                      <a:pt x="16679" y="3383"/>
                    </a:lnTo>
                    <a:lnTo>
                      <a:pt x="17083" y="3659"/>
                    </a:lnTo>
                    <a:lnTo>
                      <a:pt x="17365" y="4055"/>
                    </a:lnTo>
                    <a:lnTo>
                      <a:pt x="17471" y="4516"/>
                    </a:lnTo>
                    <a:lnTo>
                      <a:pt x="17464" y="9160"/>
                    </a:lnTo>
                    <a:lnTo>
                      <a:pt x="2671" y="9160"/>
                    </a:lnTo>
                    <a:lnTo>
                      <a:pt x="2671" y="12440"/>
                    </a:lnTo>
                    <a:lnTo>
                      <a:pt x="17471" y="12446"/>
                    </a:lnTo>
                    <a:lnTo>
                      <a:pt x="17471" y="17085"/>
                    </a:lnTo>
                    <a:lnTo>
                      <a:pt x="17365" y="17546"/>
                    </a:lnTo>
                    <a:lnTo>
                      <a:pt x="17083" y="17941"/>
                    </a:lnTo>
                    <a:lnTo>
                      <a:pt x="16680" y="18216"/>
                    </a:lnTo>
                    <a:lnTo>
                      <a:pt x="16209" y="18320"/>
                    </a:lnTo>
                    <a:lnTo>
                      <a:pt x="0" y="18320"/>
                    </a:lnTo>
                    <a:lnTo>
                      <a:pt x="0" y="21600"/>
                    </a:lnTo>
                    <a:lnTo>
                      <a:pt x="12935" y="21600"/>
                    </a:lnTo>
                    <a:lnTo>
                      <a:pt x="16339" y="21031"/>
                    </a:lnTo>
                    <a:lnTo>
                      <a:pt x="19090" y="19472"/>
                    </a:lnTo>
                    <a:lnTo>
                      <a:pt x="20929" y="17140"/>
                    </a:lnTo>
                    <a:lnTo>
                      <a:pt x="21600" y="14254"/>
                    </a:lnTo>
                    <a:lnTo>
                      <a:pt x="21600" y="7346"/>
                    </a:lnTo>
                    <a:lnTo>
                      <a:pt x="20929" y="4460"/>
                    </a:lnTo>
                    <a:lnTo>
                      <a:pt x="19090" y="2128"/>
                    </a:lnTo>
                    <a:lnTo>
                      <a:pt x="16339" y="569"/>
                    </a:lnTo>
                    <a:lnTo>
                      <a:pt x="12935" y="0"/>
                    </a:lnTo>
                    <a:close/>
                  </a:path>
                </a:pathLst>
              </a:custGeom>
              <a:solidFill>
                <a:srgbClr val="004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131" name="object 21"/>
              <p:cNvSpPr/>
              <p:nvPr/>
            </p:nvSpPr>
            <p:spPr>
              <a:xfrm>
                <a:off x="356564" y="239881"/>
                <a:ext cx="328119" cy="355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83" y="0"/>
                    </a:lnTo>
                    <a:lnTo>
                      <a:pt x="17783" y="9180"/>
                    </a:lnTo>
                    <a:lnTo>
                      <a:pt x="3817" y="9180"/>
                    </a:lnTo>
                    <a:lnTo>
                      <a:pt x="3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817" y="21600"/>
                    </a:lnTo>
                    <a:lnTo>
                      <a:pt x="3817" y="12420"/>
                    </a:lnTo>
                    <a:lnTo>
                      <a:pt x="17783" y="12420"/>
                    </a:lnTo>
                    <a:lnTo>
                      <a:pt x="1778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04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</p:grpSp>
        <p:sp>
          <p:nvSpPr>
            <p:cNvPr id="44" name="object 3">
              <a:extLst>
                <a:ext uri="{FF2B5EF4-FFF2-40B4-BE49-F238E27FC236}">
                  <a16:creationId xmlns:a16="http://schemas.microsoft.com/office/drawing/2014/main" id="{3E6A5963-66D6-46AC-99E1-4E9386D33452}"/>
                </a:ext>
              </a:extLst>
            </p:cNvPr>
            <p:cNvSpPr txBox="1"/>
            <p:nvPr/>
          </p:nvSpPr>
          <p:spPr>
            <a:xfrm>
              <a:off x="541626" y="8693387"/>
              <a:ext cx="7590675" cy="12390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302259" defTabSz="914400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  <a:defRPr sz="1600">
                  <a:solidFill>
                    <a:srgbClr val="4D5667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14" dirty="0"/>
                <a:t>В подарок участникам сертификат номиналом на 100 000 кВт/ч «зелёной» электроэнергии, выработанной на Иркутской ГЭС.</a:t>
              </a: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08296E2-A366-4F36-9596-23B63BD0F59E}"/>
                </a:ext>
              </a:extLst>
            </p:cNvPr>
            <p:cNvGrpSpPr/>
            <p:nvPr/>
          </p:nvGrpSpPr>
          <p:grpSpPr>
            <a:xfrm>
              <a:off x="874238" y="1419081"/>
              <a:ext cx="4267388" cy="6150951"/>
              <a:chOff x="965079" y="1627323"/>
              <a:chExt cx="3656656" cy="5153108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C5C8E0E5-E4EA-49C5-918D-ABBE700A9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65079" y="1627323"/>
                <a:ext cx="3656656" cy="5153108"/>
              </a:xfrm>
              <a:prstGeom prst="rect">
                <a:avLst/>
              </a:prstGeom>
              <a:ln cap="rnd">
                <a:solidFill>
                  <a:schemeClr val="bg2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6304147"/>
                          <a:gd name="connsiteY0" fmla="*/ 0 h 8884061"/>
                          <a:gd name="connsiteX1" fmla="*/ 636146 w 6304147"/>
                          <a:gd name="connsiteY1" fmla="*/ 0 h 8884061"/>
                          <a:gd name="connsiteX2" fmla="*/ 1272291 w 6304147"/>
                          <a:gd name="connsiteY2" fmla="*/ 0 h 8884061"/>
                          <a:gd name="connsiteX3" fmla="*/ 1845396 w 6304147"/>
                          <a:gd name="connsiteY3" fmla="*/ 0 h 8884061"/>
                          <a:gd name="connsiteX4" fmla="*/ 2418500 w 6304147"/>
                          <a:gd name="connsiteY4" fmla="*/ 0 h 8884061"/>
                          <a:gd name="connsiteX5" fmla="*/ 2991604 w 6304147"/>
                          <a:gd name="connsiteY5" fmla="*/ 0 h 8884061"/>
                          <a:gd name="connsiteX6" fmla="*/ 3375584 w 6304147"/>
                          <a:gd name="connsiteY6" fmla="*/ 0 h 8884061"/>
                          <a:gd name="connsiteX7" fmla="*/ 4011730 w 6304147"/>
                          <a:gd name="connsiteY7" fmla="*/ 0 h 8884061"/>
                          <a:gd name="connsiteX8" fmla="*/ 4395710 w 6304147"/>
                          <a:gd name="connsiteY8" fmla="*/ 0 h 8884061"/>
                          <a:gd name="connsiteX9" fmla="*/ 4968814 w 6304147"/>
                          <a:gd name="connsiteY9" fmla="*/ 0 h 8884061"/>
                          <a:gd name="connsiteX10" fmla="*/ 5668001 w 6304147"/>
                          <a:gd name="connsiteY10" fmla="*/ 0 h 8884061"/>
                          <a:gd name="connsiteX11" fmla="*/ 6304147 w 6304147"/>
                          <a:gd name="connsiteY11" fmla="*/ 0 h 8884061"/>
                          <a:gd name="connsiteX12" fmla="*/ 6304147 w 6304147"/>
                          <a:gd name="connsiteY12" fmla="*/ 681111 h 8884061"/>
                          <a:gd name="connsiteX13" fmla="*/ 6304147 w 6304147"/>
                          <a:gd name="connsiteY13" fmla="*/ 1095701 h 8884061"/>
                          <a:gd name="connsiteX14" fmla="*/ 6304147 w 6304147"/>
                          <a:gd name="connsiteY14" fmla="*/ 1510290 h 8884061"/>
                          <a:gd name="connsiteX15" fmla="*/ 6304147 w 6304147"/>
                          <a:gd name="connsiteY15" fmla="*/ 2102561 h 8884061"/>
                          <a:gd name="connsiteX16" fmla="*/ 6304147 w 6304147"/>
                          <a:gd name="connsiteY16" fmla="*/ 2694832 h 8884061"/>
                          <a:gd name="connsiteX17" fmla="*/ 6304147 w 6304147"/>
                          <a:gd name="connsiteY17" fmla="*/ 3198262 h 8884061"/>
                          <a:gd name="connsiteX18" fmla="*/ 6304147 w 6304147"/>
                          <a:gd name="connsiteY18" fmla="*/ 3968214 h 8884061"/>
                          <a:gd name="connsiteX19" fmla="*/ 6304147 w 6304147"/>
                          <a:gd name="connsiteY19" fmla="*/ 4382803 h 8884061"/>
                          <a:gd name="connsiteX20" fmla="*/ 6304147 w 6304147"/>
                          <a:gd name="connsiteY20" fmla="*/ 5152755 h 8884061"/>
                          <a:gd name="connsiteX21" fmla="*/ 6304147 w 6304147"/>
                          <a:gd name="connsiteY21" fmla="*/ 5567345 h 8884061"/>
                          <a:gd name="connsiteX22" fmla="*/ 6304147 w 6304147"/>
                          <a:gd name="connsiteY22" fmla="*/ 6248456 h 8884061"/>
                          <a:gd name="connsiteX23" fmla="*/ 6304147 w 6304147"/>
                          <a:gd name="connsiteY23" fmla="*/ 7018408 h 8884061"/>
                          <a:gd name="connsiteX24" fmla="*/ 6304147 w 6304147"/>
                          <a:gd name="connsiteY24" fmla="*/ 7344157 h 8884061"/>
                          <a:gd name="connsiteX25" fmla="*/ 6304147 w 6304147"/>
                          <a:gd name="connsiteY25" fmla="*/ 8114109 h 8884061"/>
                          <a:gd name="connsiteX26" fmla="*/ 6304147 w 6304147"/>
                          <a:gd name="connsiteY26" fmla="*/ 8884061 h 8884061"/>
                          <a:gd name="connsiteX27" fmla="*/ 5920167 w 6304147"/>
                          <a:gd name="connsiteY27" fmla="*/ 8884061 h 8884061"/>
                          <a:gd name="connsiteX28" fmla="*/ 5410104 w 6304147"/>
                          <a:gd name="connsiteY28" fmla="*/ 8884061 h 8884061"/>
                          <a:gd name="connsiteX29" fmla="*/ 4837000 w 6304147"/>
                          <a:gd name="connsiteY29" fmla="*/ 8884061 h 8884061"/>
                          <a:gd name="connsiteX30" fmla="*/ 4389979 w 6304147"/>
                          <a:gd name="connsiteY30" fmla="*/ 8884061 h 8884061"/>
                          <a:gd name="connsiteX31" fmla="*/ 3753833 w 6304147"/>
                          <a:gd name="connsiteY31" fmla="*/ 8884061 h 8884061"/>
                          <a:gd name="connsiteX32" fmla="*/ 3054646 w 6304147"/>
                          <a:gd name="connsiteY32" fmla="*/ 8884061 h 8884061"/>
                          <a:gd name="connsiteX33" fmla="*/ 2544583 w 6304147"/>
                          <a:gd name="connsiteY33" fmla="*/ 8884061 h 8884061"/>
                          <a:gd name="connsiteX34" fmla="*/ 1845396 w 6304147"/>
                          <a:gd name="connsiteY34" fmla="*/ 8884061 h 8884061"/>
                          <a:gd name="connsiteX35" fmla="*/ 1272291 w 6304147"/>
                          <a:gd name="connsiteY35" fmla="*/ 8884061 h 8884061"/>
                          <a:gd name="connsiteX36" fmla="*/ 573104 w 6304147"/>
                          <a:gd name="connsiteY36" fmla="*/ 8884061 h 8884061"/>
                          <a:gd name="connsiteX37" fmla="*/ 0 w 6304147"/>
                          <a:gd name="connsiteY37" fmla="*/ 8884061 h 8884061"/>
                          <a:gd name="connsiteX38" fmla="*/ 0 w 6304147"/>
                          <a:gd name="connsiteY38" fmla="*/ 8469471 h 8884061"/>
                          <a:gd name="connsiteX39" fmla="*/ 0 w 6304147"/>
                          <a:gd name="connsiteY39" fmla="*/ 7788360 h 8884061"/>
                          <a:gd name="connsiteX40" fmla="*/ 0 w 6304147"/>
                          <a:gd name="connsiteY40" fmla="*/ 7107249 h 8884061"/>
                          <a:gd name="connsiteX41" fmla="*/ 0 w 6304147"/>
                          <a:gd name="connsiteY41" fmla="*/ 6337297 h 8884061"/>
                          <a:gd name="connsiteX42" fmla="*/ 0 w 6304147"/>
                          <a:gd name="connsiteY42" fmla="*/ 6011548 h 8884061"/>
                          <a:gd name="connsiteX43" fmla="*/ 0 w 6304147"/>
                          <a:gd name="connsiteY43" fmla="*/ 5685799 h 8884061"/>
                          <a:gd name="connsiteX44" fmla="*/ 0 w 6304147"/>
                          <a:gd name="connsiteY44" fmla="*/ 4915847 h 8884061"/>
                          <a:gd name="connsiteX45" fmla="*/ 0 w 6304147"/>
                          <a:gd name="connsiteY45" fmla="*/ 4412417 h 8884061"/>
                          <a:gd name="connsiteX46" fmla="*/ 0 w 6304147"/>
                          <a:gd name="connsiteY46" fmla="*/ 3642465 h 8884061"/>
                          <a:gd name="connsiteX47" fmla="*/ 0 w 6304147"/>
                          <a:gd name="connsiteY47" fmla="*/ 3139035 h 8884061"/>
                          <a:gd name="connsiteX48" fmla="*/ 0 w 6304147"/>
                          <a:gd name="connsiteY48" fmla="*/ 2457924 h 8884061"/>
                          <a:gd name="connsiteX49" fmla="*/ 0 w 6304147"/>
                          <a:gd name="connsiteY49" fmla="*/ 2043334 h 8884061"/>
                          <a:gd name="connsiteX50" fmla="*/ 0 w 6304147"/>
                          <a:gd name="connsiteY50" fmla="*/ 1451063 h 8884061"/>
                          <a:gd name="connsiteX51" fmla="*/ 0 w 6304147"/>
                          <a:gd name="connsiteY51" fmla="*/ 858793 h 8884061"/>
                          <a:gd name="connsiteX52" fmla="*/ 0 w 6304147"/>
                          <a:gd name="connsiteY52" fmla="*/ 0 h 8884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6304147" h="8884061" fill="none" extrusionOk="0">
                            <a:moveTo>
                              <a:pt x="0" y="0"/>
                            </a:moveTo>
                            <a:cubicBezTo>
                              <a:pt x="160134" y="-26842"/>
                              <a:pt x="404900" y="14110"/>
                              <a:pt x="636146" y="0"/>
                            </a:cubicBezTo>
                            <a:cubicBezTo>
                              <a:pt x="867392" y="-14110"/>
                              <a:pt x="1055959" y="16954"/>
                              <a:pt x="1272291" y="0"/>
                            </a:cubicBezTo>
                            <a:cubicBezTo>
                              <a:pt x="1488624" y="-16954"/>
                              <a:pt x="1687781" y="14257"/>
                              <a:pt x="1845396" y="0"/>
                            </a:cubicBezTo>
                            <a:cubicBezTo>
                              <a:pt x="2003012" y="-14257"/>
                              <a:pt x="2267654" y="4339"/>
                              <a:pt x="2418500" y="0"/>
                            </a:cubicBezTo>
                            <a:cubicBezTo>
                              <a:pt x="2569346" y="-4339"/>
                              <a:pt x="2766124" y="50342"/>
                              <a:pt x="2991604" y="0"/>
                            </a:cubicBezTo>
                            <a:cubicBezTo>
                              <a:pt x="3217084" y="-50342"/>
                              <a:pt x="3198521" y="35455"/>
                              <a:pt x="3375584" y="0"/>
                            </a:cubicBezTo>
                            <a:cubicBezTo>
                              <a:pt x="3552647" y="-35455"/>
                              <a:pt x="3810979" y="21560"/>
                              <a:pt x="4011730" y="0"/>
                            </a:cubicBezTo>
                            <a:cubicBezTo>
                              <a:pt x="4212481" y="-21560"/>
                              <a:pt x="4294401" y="33751"/>
                              <a:pt x="4395710" y="0"/>
                            </a:cubicBezTo>
                            <a:cubicBezTo>
                              <a:pt x="4497019" y="-33751"/>
                              <a:pt x="4740802" y="32348"/>
                              <a:pt x="4968814" y="0"/>
                            </a:cubicBezTo>
                            <a:cubicBezTo>
                              <a:pt x="5196826" y="-32348"/>
                              <a:pt x="5318600" y="80106"/>
                              <a:pt x="5668001" y="0"/>
                            </a:cubicBezTo>
                            <a:cubicBezTo>
                              <a:pt x="6017402" y="-80106"/>
                              <a:pt x="6023798" y="12625"/>
                              <a:pt x="6304147" y="0"/>
                            </a:cubicBezTo>
                            <a:cubicBezTo>
                              <a:pt x="6316514" y="324305"/>
                              <a:pt x="6258761" y="465076"/>
                              <a:pt x="6304147" y="681111"/>
                            </a:cubicBezTo>
                            <a:cubicBezTo>
                              <a:pt x="6349533" y="897146"/>
                              <a:pt x="6280329" y="926706"/>
                              <a:pt x="6304147" y="1095701"/>
                            </a:cubicBezTo>
                            <a:cubicBezTo>
                              <a:pt x="6327965" y="1264696"/>
                              <a:pt x="6272985" y="1349641"/>
                              <a:pt x="6304147" y="1510290"/>
                            </a:cubicBezTo>
                            <a:cubicBezTo>
                              <a:pt x="6335309" y="1670939"/>
                              <a:pt x="6261419" y="1846293"/>
                              <a:pt x="6304147" y="2102561"/>
                            </a:cubicBezTo>
                            <a:cubicBezTo>
                              <a:pt x="6346875" y="2358829"/>
                              <a:pt x="6260249" y="2574212"/>
                              <a:pt x="6304147" y="2694832"/>
                            </a:cubicBezTo>
                            <a:cubicBezTo>
                              <a:pt x="6348045" y="2815452"/>
                              <a:pt x="6294100" y="2959169"/>
                              <a:pt x="6304147" y="3198262"/>
                            </a:cubicBezTo>
                            <a:cubicBezTo>
                              <a:pt x="6314194" y="3437355"/>
                              <a:pt x="6280430" y="3586092"/>
                              <a:pt x="6304147" y="3968214"/>
                            </a:cubicBezTo>
                            <a:cubicBezTo>
                              <a:pt x="6327864" y="4350336"/>
                              <a:pt x="6297594" y="4243544"/>
                              <a:pt x="6304147" y="4382803"/>
                            </a:cubicBezTo>
                            <a:cubicBezTo>
                              <a:pt x="6310700" y="4522062"/>
                              <a:pt x="6286240" y="4768895"/>
                              <a:pt x="6304147" y="5152755"/>
                            </a:cubicBezTo>
                            <a:cubicBezTo>
                              <a:pt x="6322054" y="5536615"/>
                              <a:pt x="6263662" y="5363749"/>
                              <a:pt x="6304147" y="5567345"/>
                            </a:cubicBezTo>
                            <a:cubicBezTo>
                              <a:pt x="6344632" y="5770941"/>
                              <a:pt x="6260452" y="6056980"/>
                              <a:pt x="6304147" y="6248456"/>
                            </a:cubicBezTo>
                            <a:cubicBezTo>
                              <a:pt x="6347842" y="6439932"/>
                              <a:pt x="6248081" y="6817768"/>
                              <a:pt x="6304147" y="7018408"/>
                            </a:cubicBezTo>
                            <a:cubicBezTo>
                              <a:pt x="6360213" y="7219048"/>
                              <a:pt x="6278666" y="7231594"/>
                              <a:pt x="6304147" y="7344157"/>
                            </a:cubicBezTo>
                            <a:cubicBezTo>
                              <a:pt x="6329628" y="7456720"/>
                              <a:pt x="6242382" y="7846693"/>
                              <a:pt x="6304147" y="8114109"/>
                            </a:cubicBezTo>
                            <a:cubicBezTo>
                              <a:pt x="6365912" y="8381525"/>
                              <a:pt x="6291167" y="8602106"/>
                              <a:pt x="6304147" y="8884061"/>
                            </a:cubicBezTo>
                            <a:cubicBezTo>
                              <a:pt x="6146512" y="8913986"/>
                              <a:pt x="6070818" y="8873541"/>
                              <a:pt x="5920167" y="8884061"/>
                            </a:cubicBezTo>
                            <a:cubicBezTo>
                              <a:pt x="5769516" y="8894581"/>
                              <a:pt x="5531652" y="8857662"/>
                              <a:pt x="5410104" y="8884061"/>
                            </a:cubicBezTo>
                            <a:cubicBezTo>
                              <a:pt x="5288556" y="8910460"/>
                              <a:pt x="5033784" y="8867067"/>
                              <a:pt x="4837000" y="8884061"/>
                            </a:cubicBezTo>
                            <a:cubicBezTo>
                              <a:pt x="4640216" y="8901055"/>
                              <a:pt x="4606098" y="8844938"/>
                              <a:pt x="4389979" y="8884061"/>
                            </a:cubicBezTo>
                            <a:cubicBezTo>
                              <a:pt x="4173860" y="8923184"/>
                              <a:pt x="3961439" y="8834970"/>
                              <a:pt x="3753833" y="8884061"/>
                            </a:cubicBezTo>
                            <a:cubicBezTo>
                              <a:pt x="3546227" y="8933152"/>
                              <a:pt x="3341192" y="8825568"/>
                              <a:pt x="3054646" y="8884061"/>
                            </a:cubicBezTo>
                            <a:cubicBezTo>
                              <a:pt x="2768100" y="8942554"/>
                              <a:pt x="2737456" y="8847744"/>
                              <a:pt x="2544583" y="8884061"/>
                            </a:cubicBezTo>
                            <a:cubicBezTo>
                              <a:pt x="2351710" y="8920378"/>
                              <a:pt x="1994365" y="8840587"/>
                              <a:pt x="1845396" y="8884061"/>
                            </a:cubicBezTo>
                            <a:cubicBezTo>
                              <a:pt x="1696427" y="8927535"/>
                              <a:pt x="1542628" y="8829814"/>
                              <a:pt x="1272291" y="8884061"/>
                            </a:cubicBezTo>
                            <a:cubicBezTo>
                              <a:pt x="1001954" y="8938308"/>
                              <a:pt x="786264" y="8863236"/>
                              <a:pt x="573104" y="8884061"/>
                            </a:cubicBezTo>
                            <a:cubicBezTo>
                              <a:pt x="359944" y="8904886"/>
                              <a:pt x="194834" y="8851185"/>
                              <a:pt x="0" y="8884061"/>
                            </a:cubicBezTo>
                            <a:cubicBezTo>
                              <a:pt x="-7269" y="8792881"/>
                              <a:pt x="49184" y="8664806"/>
                              <a:pt x="0" y="8469471"/>
                            </a:cubicBezTo>
                            <a:cubicBezTo>
                              <a:pt x="-49184" y="8274136"/>
                              <a:pt x="12195" y="8050863"/>
                              <a:pt x="0" y="7788360"/>
                            </a:cubicBezTo>
                            <a:cubicBezTo>
                              <a:pt x="-12195" y="7525857"/>
                              <a:pt x="6290" y="7343727"/>
                              <a:pt x="0" y="7107249"/>
                            </a:cubicBezTo>
                            <a:cubicBezTo>
                              <a:pt x="-6290" y="6870771"/>
                              <a:pt x="29587" y="6498051"/>
                              <a:pt x="0" y="6337297"/>
                            </a:cubicBezTo>
                            <a:cubicBezTo>
                              <a:pt x="-29587" y="6176543"/>
                              <a:pt x="11703" y="6163686"/>
                              <a:pt x="0" y="6011548"/>
                            </a:cubicBezTo>
                            <a:cubicBezTo>
                              <a:pt x="-11703" y="5859410"/>
                              <a:pt x="10654" y="5780219"/>
                              <a:pt x="0" y="5685799"/>
                            </a:cubicBezTo>
                            <a:cubicBezTo>
                              <a:pt x="-10654" y="5591379"/>
                              <a:pt x="92237" y="5120218"/>
                              <a:pt x="0" y="4915847"/>
                            </a:cubicBezTo>
                            <a:cubicBezTo>
                              <a:pt x="-92237" y="4711476"/>
                              <a:pt x="9277" y="4571835"/>
                              <a:pt x="0" y="4412417"/>
                            </a:cubicBezTo>
                            <a:cubicBezTo>
                              <a:pt x="-9277" y="4252999"/>
                              <a:pt x="61192" y="3946337"/>
                              <a:pt x="0" y="3642465"/>
                            </a:cubicBezTo>
                            <a:cubicBezTo>
                              <a:pt x="-61192" y="3338593"/>
                              <a:pt x="2392" y="3323402"/>
                              <a:pt x="0" y="3139035"/>
                            </a:cubicBezTo>
                            <a:cubicBezTo>
                              <a:pt x="-2392" y="2954668"/>
                              <a:pt x="14761" y="2686065"/>
                              <a:pt x="0" y="2457924"/>
                            </a:cubicBezTo>
                            <a:cubicBezTo>
                              <a:pt x="-14761" y="2229783"/>
                              <a:pt x="35217" y="2193476"/>
                              <a:pt x="0" y="2043334"/>
                            </a:cubicBezTo>
                            <a:cubicBezTo>
                              <a:pt x="-35217" y="1893192"/>
                              <a:pt x="55898" y="1605791"/>
                              <a:pt x="0" y="1451063"/>
                            </a:cubicBezTo>
                            <a:cubicBezTo>
                              <a:pt x="-55898" y="1296335"/>
                              <a:pt x="752" y="998923"/>
                              <a:pt x="0" y="858793"/>
                            </a:cubicBezTo>
                            <a:cubicBezTo>
                              <a:pt x="-752" y="718663"/>
                              <a:pt x="58680" y="400110"/>
                              <a:pt x="0" y="0"/>
                            </a:cubicBezTo>
                            <a:close/>
                          </a:path>
                          <a:path w="6304147" h="8884061" stroke="0" extrusionOk="0">
                            <a:moveTo>
                              <a:pt x="0" y="0"/>
                            </a:moveTo>
                            <a:cubicBezTo>
                              <a:pt x="126393" y="-27878"/>
                              <a:pt x="262581" y="60118"/>
                              <a:pt x="510063" y="0"/>
                            </a:cubicBezTo>
                            <a:cubicBezTo>
                              <a:pt x="757545" y="-60118"/>
                              <a:pt x="757326" y="42972"/>
                              <a:pt x="894043" y="0"/>
                            </a:cubicBezTo>
                            <a:cubicBezTo>
                              <a:pt x="1030760" y="-42972"/>
                              <a:pt x="1361478" y="15991"/>
                              <a:pt x="1593230" y="0"/>
                            </a:cubicBezTo>
                            <a:cubicBezTo>
                              <a:pt x="1824982" y="-15991"/>
                              <a:pt x="1898561" y="39698"/>
                              <a:pt x="2103293" y="0"/>
                            </a:cubicBezTo>
                            <a:cubicBezTo>
                              <a:pt x="2308025" y="-39698"/>
                              <a:pt x="2483034" y="57256"/>
                              <a:pt x="2613355" y="0"/>
                            </a:cubicBezTo>
                            <a:cubicBezTo>
                              <a:pt x="2743676" y="-57256"/>
                              <a:pt x="2992235" y="27067"/>
                              <a:pt x="3312543" y="0"/>
                            </a:cubicBezTo>
                            <a:cubicBezTo>
                              <a:pt x="3632851" y="-27067"/>
                              <a:pt x="3606910" y="53589"/>
                              <a:pt x="3759564" y="0"/>
                            </a:cubicBezTo>
                            <a:cubicBezTo>
                              <a:pt x="3912218" y="-53589"/>
                              <a:pt x="4246791" y="25548"/>
                              <a:pt x="4458751" y="0"/>
                            </a:cubicBezTo>
                            <a:cubicBezTo>
                              <a:pt x="4670711" y="-25548"/>
                              <a:pt x="4967115" y="67472"/>
                              <a:pt x="5157938" y="0"/>
                            </a:cubicBezTo>
                            <a:cubicBezTo>
                              <a:pt x="5348761" y="-67472"/>
                              <a:pt x="5508873" y="28671"/>
                              <a:pt x="5731043" y="0"/>
                            </a:cubicBezTo>
                            <a:cubicBezTo>
                              <a:pt x="5953213" y="-28671"/>
                              <a:pt x="6062194" y="22257"/>
                              <a:pt x="6304147" y="0"/>
                            </a:cubicBezTo>
                            <a:cubicBezTo>
                              <a:pt x="6323833" y="107677"/>
                              <a:pt x="6292221" y="371079"/>
                              <a:pt x="6304147" y="503430"/>
                            </a:cubicBezTo>
                            <a:cubicBezTo>
                              <a:pt x="6316073" y="635781"/>
                              <a:pt x="6290119" y="761938"/>
                              <a:pt x="6304147" y="829179"/>
                            </a:cubicBezTo>
                            <a:cubicBezTo>
                              <a:pt x="6318175" y="896420"/>
                              <a:pt x="6277904" y="1205547"/>
                              <a:pt x="6304147" y="1421450"/>
                            </a:cubicBezTo>
                            <a:cubicBezTo>
                              <a:pt x="6330390" y="1637353"/>
                              <a:pt x="6234037" y="1725340"/>
                              <a:pt x="6304147" y="2013720"/>
                            </a:cubicBezTo>
                            <a:cubicBezTo>
                              <a:pt x="6374257" y="2302100"/>
                              <a:pt x="6292589" y="2348252"/>
                              <a:pt x="6304147" y="2605991"/>
                            </a:cubicBezTo>
                            <a:cubicBezTo>
                              <a:pt x="6315705" y="2863730"/>
                              <a:pt x="6268238" y="2975205"/>
                              <a:pt x="6304147" y="3287103"/>
                            </a:cubicBezTo>
                            <a:cubicBezTo>
                              <a:pt x="6340056" y="3599001"/>
                              <a:pt x="6296082" y="3788460"/>
                              <a:pt x="6304147" y="3968214"/>
                            </a:cubicBezTo>
                            <a:cubicBezTo>
                              <a:pt x="6312212" y="4147968"/>
                              <a:pt x="6236308" y="4470509"/>
                              <a:pt x="6304147" y="4649325"/>
                            </a:cubicBezTo>
                            <a:cubicBezTo>
                              <a:pt x="6371986" y="4828141"/>
                              <a:pt x="6293625" y="4869978"/>
                              <a:pt x="6304147" y="4975074"/>
                            </a:cubicBezTo>
                            <a:cubicBezTo>
                              <a:pt x="6314669" y="5080170"/>
                              <a:pt x="6289819" y="5259816"/>
                              <a:pt x="6304147" y="5389664"/>
                            </a:cubicBezTo>
                            <a:cubicBezTo>
                              <a:pt x="6318475" y="5519512"/>
                              <a:pt x="6228747" y="5868443"/>
                              <a:pt x="6304147" y="6070775"/>
                            </a:cubicBezTo>
                            <a:cubicBezTo>
                              <a:pt x="6379547" y="6273107"/>
                              <a:pt x="6253261" y="6323407"/>
                              <a:pt x="6304147" y="6574205"/>
                            </a:cubicBezTo>
                            <a:cubicBezTo>
                              <a:pt x="6355033" y="6825003"/>
                              <a:pt x="6282645" y="6879525"/>
                              <a:pt x="6304147" y="6988795"/>
                            </a:cubicBezTo>
                            <a:cubicBezTo>
                              <a:pt x="6325649" y="7098065"/>
                              <a:pt x="6257974" y="7476821"/>
                              <a:pt x="6304147" y="7669906"/>
                            </a:cubicBezTo>
                            <a:cubicBezTo>
                              <a:pt x="6350320" y="7862991"/>
                              <a:pt x="6243934" y="8016588"/>
                              <a:pt x="6304147" y="8262177"/>
                            </a:cubicBezTo>
                            <a:cubicBezTo>
                              <a:pt x="6364360" y="8507766"/>
                              <a:pt x="6248476" y="8621391"/>
                              <a:pt x="6304147" y="8884061"/>
                            </a:cubicBezTo>
                            <a:cubicBezTo>
                              <a:pt x="6099151" y="8957067"/>
                              <a:pt x="5929544" y="8866382"/>
                              <a:pt x="5604960" y="8884061"/>
                            </a:cubicBezTo>
                            <a:cubicBezTo>
                              <a:pt x="5280376" y="8901740"/>
                              <a:pt x="5228987" y="8845975"/>
                              <a:pt x="4968814" y="8884061"/>
                            </a:cubicBezTo>
                            <a:cubicBezTo>
                              <a:pt x="4708641" y="8922147"/>
                              <a:pt x="4716665" y="8853980"/>
                              <a:pt x="4521793" y="8884061"/>
                            </a:cubicBezTo>
                            <a:cubicBezTo>
                              <a:pt x="4326921" y="8914142"/>
                              <a:pt x="4120292" y="8845885"/>
                              <a:pt x="3885647" y="8884061"/>
                            </a:cubicBezTo>
                            <a:cubicBezTo>
                              <a:pt x="3651002" y="8922237"/>
                              <a:pt x="3667546" y="8847876"/>
                              <a:pt x="3501667" y="8884061"/>
                            </a:cubicBezTo>
                            <a:cubicBezTo>
                              <a:pt x="3335788" y="8920246"/>
                              <a:pt x="3076133" y="8875516"/>
                              <a:pt x="2865521" y="8884061"/>
                            </a:cubicBezTo>
                            <a:cubicBezTo>
                              <a:pt x="2654909" y="8892606"/>
                              <a:pt x="2621439" y="8851050"/>
                              <a:pt x="2418500" y="8884061"/>
                            </a:cubicBezTo>
                            <a:cubicBezTo>
                              <a:pt x="2215561" y="8917072"/>
                              <a:pt x="2199186" y="8869644"/>
                              <a:pt x="2034520" y="8884061"/>
                            </a:cubicBezTo>
                            <a:cubicBezTo>
                              <a:pt x="1869854" y="8898478"/>
                              <a:pt x="1794148" y="8843947"/>
                              <a:pt x="1587499" y="8884061"/>
                            </a:cubicBezTo>
                            <a:cubicBezTo>
                              <a:pt x="1380850" y="8924175"/>
                              <a:pt x="1116253" y="8838138"/>
                              <a:pt x="951353" y="8884061"/>
                            </a:cubicBezTo>
                            <a:cubicBezTo>
                              <a:pt x="786453" y="8929984"/>
                              <a:pt x="711834" y="8862639"/>
                              <a:pt x="504332" y="8884061"/>
                            </a:cubicBezTo>
                            <a:cubicBezTo>
                              <a:pt x="296830" y="8905483"/>
                              <a:pt x="167821" y="8853321"/>
                              <a:pt x="0" y="8884061"/>
                            </a:cubicBezTo>
                            <a:cubicBezTo>
                              <a:pt x="-7355" y="8764182"/>
                              <a:pt x="9368" y="8656046"/>
                              <a:pt x="0" y="8469471"/>
                            </a:cubicBezTo>
                            <a:cubicBezTo>
                              <a:pt x="-9368" y="8282896"/>
                              <a:pt x="47886" y="8106952"/>
                              <a:pt x="0" y="7788360"/>
                            </a:cubicBezTo>
                            <a:cubicBezTo>
                              <a:pt x="-47886" y="7469768"/>
                              <a:pt x="9352" y="7554120"/>
                              <a:pt x="0" y="7462611"/>
                            </a:cubicBezTo>
                            <a:cubicBezTo>
                              <a:pt x="-9352" y="7371102"/>
                              <a:pt x="35236" y="7046543"/>
                              <a:pt x="0" y="6870341"/>
                            </a:cubicBezTo>
                            <a:cubicBezTo>
                              <a:pt x="-35236" y="6694139"/>
                              <a:pt x="1005" y="6557067"/>
                              <a:pt x="0" y="6455751"/>
                            </a:cubicBezTo>
                            <a:cubicBezTo>
                              <a:pt x="-1005" y="6354435"/>
                              <a:pt x="53320" y="6132284"/>
                              <a:pt x="0" y="5863480"/>
                            </a:cubicBezTo>
                            <a:cubicBezTo>
                              <a:pt x="-53320" y="5594676"/>
                              <a:pt x="66158" y="5561423"/>
                              <a:pt x="0" y="5271210"/>
                            </a:cubicBezTo>
                            <a:cubicBezTo>
                              <a:pt x="-66158" y="4980997"/>
                              <a:pt x="68957" y="4933932"/>
                              <a:pt x="0" y="4678939"/>
                            </a:cubicBezTo>
                            <a:cubicBezTo>
                              <a:pt x="-68957" y="4423946"/>
                              <a:pt x="10478" y="4339207"/>
                              <a:pt x="0" y="4086668"/>
                            </a:cubicBezTo>
                            <a:cubicBezTo>
                              <a:pt x="-10478" y="3834129"/>
                              <a:pt x="40884" y="3704912"/>
                              <a:pt x="0" y="3583238"/>
                            </a:cubicBezTo>
                            <a:cubicBezTo>
                              <a:pt x="-40884" y="3461564"/>
                              <a:pt x="11214" y="3189522"/>
                              <a:pt x="0" y="2902127"/>
                            </a:cubicBezTo>
                            <a:cubicBezTo>
                              <a:pt x="-11214" y="2614732"/>
                              <a:pt x="19964" y="2539751"/>
                              <a:pt x="0" y="2309856"/>
                            </a:cubicBezTo>
                            <a:cubicBezTo>
                              <a:pt x="-19964" y="2079961"/>
                              <a:pt x="69855" y="1765869"/>
                              <a:pt x="0" y="1539904"/>
                            </a:cubicBezTo>
                            <a:cubicBezTo>
                              <a:pt x="-69855" y="1313939"/>
                              <a:pt x="58053" y="954244"/>
                              <a:pt x="0" y="769952"/>
                            </a:cubicBezTo>
                            <a:cubicBezTo>
                              <a:pt x="-58053" y="585660"/>
                              <a:pt x="40417" y="36412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88900" dist="279400" dir="2700000" algn="tl" rotWithShape="0">
                  <a:schemeClr val="tx2">
                    <a:alpha val="49000"/>
                  </a:schemeClr>
                </a:outerShdw>
              </a:effectLst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3F0BBFC4-8CF9-4895-BCAD-D09D7DBC8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576" b="5770"/>
              <a:stretch/>
            </p:blipFill>
            <p:spPr>
              <a:xfrm>
                <a:off x="965079" y="3983064"/>
                <a:ext cx="3656656" cy="1193371"/>
              </a:xfrm>
              <a:prstGeom prst="rect">
                <a:avLst/>
              </a:prstGeom>
            </p:spPr>
          </p:pic>
        </p:grpSp>
        <p:sp>
          <p:nvSpPr>
            <p:cNvPr id="64" name="object 17">
              <a:extLst>
                <a:ext uri="{FF2B5EF4-FFF2-40B4-BE49-F238E27FC236}">
                  <a16:creationId xmlns:a16="http://schemas.microsoft.com/office/drawing/2014/main" id="{4B64748C-6E61-4C3C-BA7D-844F26036C6D}"/>
                </a:ext>
              </a:extLst>
            </p:cNvPr>
            <p:cNvSpPr txBox="1"/>
            <p:nvPr/>
          </p:nvSpPr>
          <p:spPr>
            <a:xfrm>
              <a:off x="7747325" y="1209071"/>
              <a:ext cx="12028984" cy="12926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>
                <a:spcBef>
                  <a:spcPts val="100"/>
                </a:spcBef>
                <a:defRPr sz="1400" b="1">
                  <a:solidFill>
                    <a:srgbClr val="1F2632"/>
                  </a:solidFill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pPr>
              <a:r>
                <a:rPr lang="ru-RU" sz="2800" b="1" spc="-21" dirty="0">
                  <a:solidFill>
                    <a:schemeClr val="tx1"/>
                  </a:solidFill>
                </a:rPr>
                <a:t>Для того чтоб «озеленить» свое потребление, либо разово приобрести сертификат (например для «озеленения» ярмарки, форума и т.д.) необходимо:</a:t>
              </a:r>
              <a:endParaRPr sz="2800" b="0" spc="-19" dirty="0">
                <a:solidFill>
                  <a:schemeClr val="tx1"/>
                </a:solidFill>
                <a:latin typeface="Geologica Regular"/>
                <a:ea typeface="Geologica Regular"/>
                <a:cs typeface="Geologica Regular"/>
                <a:sym typeface="Geologica Regular"/>
              </a:endParaRPr>
            </a:p>
          </p:txBody>
        </p:sp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AABECBF2-7D98-45CB-B4F3-214FE165BE35}"/>
                </a:ext>
              </a:extLst>
            </p:cNvPr>
            <p:cNvSpPr txBox="1"/>
            <p:nvPr/>
          </p:nvSpPr>
          <p:spPr>
            <a:xfrm>
              <a:off x="9387181" y="2796317"/>
              <a:ext cx="4775306" cy="8568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Обратиться к своему гарантирующему поставщику – </a:t>
              </a:r>
            </a:p>
          </p:txBody>
        </p:sp>
        <p:sp>
          <p:nvSpPr>
            <p:cNvPr id="66" name="16.2">
              <a:extLst>
                <a:ext uri="{FF2B5EF4-FFF2-40B4-BE49-F238E27FC236}">
                  <a16:creationId xmlns:a16="http://schemas.microsoft.com/office/drawing/2014/main" id="{31060CD1-780F-429D-A2ED-30C54D0E50F7}"/>
                </a:ext>
              </a:extLst>
            </p:cNvPr>
            <p:cNvSpPr txBox="1">
              <a:spLocks/>
            </p:cNvSpPr>
            <p:nvPr/>
          </p:nvSpPr>
          <p:spPr>
            <a:xfrm>
              <a:off x="8637126" y="2768695"/>
              <a:ext cx="683753" cy="7797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>
              <a:lvl1pPr marL="0" marR="0" indent="1270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900" b="1" i="0" u="none" strike="noStrike" cap="none" spc="-100" baseline="0">
                  <a:solidFill>
                    <a:srgbClr val="E63B11"/>
                  </a:solidFill>
                  <a:uFillTx/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lvl1pPr>
              <a:lvl2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2pPr>
              <a:lvl3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3pPr>
              <a:lvl4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4pPr>
              <a:lvl5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5pPr>
              <a:lvl6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6pPr>
              <a:lvl7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7pPr>
              <a:lvl8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8pPr>
              <a:lvl9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9pPr>
            </a:lstStyle>
            <a:p>
              <a:pPr hangingPunct="1"/>
              <a:r>
                <a:rPr lang="ru-RU" dirty="0"/>
                <a:t>1.</a:t>
              </a:r>
            </a:p>
          </p:txBody>
        </p:sp>
        <p:sp>
          <p:nvSpPr>
            <p:cNvPr id="67" name="object 3">
              <a:extLst>
                <a:ext uri="{FF2B5EF4-FFF2-40B4-BE49-F238E27FC236}">
                  <a16:creationId xmlns:a16="http://schemas.microsoft.com/office/drawing/2014/main" id="{AE6F803B-2E72-4A76-BA7D-BE0AB55CDB97}"/>
                </a:ext>
              </a:extLst>
            </p:cNvPr>
            <p:cNvSpPr txBox="1"/>
            <p:nvPr/>
          </p:nvSpPr>
          <p:spPr>
            <a:xfrm>
              <a:off x="10797900" y="4946132"/>
              <a:ext cx="4775306" cy="13000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Заполнить на сайте </a:t>
              </a:r>
              <a:r>
                <a:rPr lang="en-US" sz="2400" spc="-21" dirty="0">
                  <a:solidFill>
                    <a:srgbClr val="1F2632"/>
                  </a:solidFill>
                  <a:latin typeface="Geologica Light"/>
                  <a:hlinkClick r:id="rId5"/>
                </a:rPr>
                <a:t>https://sbyt.irkutskenergo.ru</a:t>
              </a: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 заявку на покупку сертификата. </a:t>
              </a:r>
            </a:p>
          </p:txBody>
        </p:sp>
        <p:sp>
          <p:nvSpPr>
            <p:cNvPr id="68" name="16.2">
              <a:extLst>
                <a:ext uri="{FF2B5EF4-FFF2-40B4-BE49-F238E27FC236}">
                  <a16:creationId xmlns:a16="http://schemas.microsoft.com/office/drawing/2014/main" id="{24AE3883-5E74-4F2D-80AB-F7856D6F27DF}"/>
                </a:ext>
              </a:extLst>
            </p:cNvPr>
            <p:cNvSpPr txBox="1">
              <a:spLocks/>
            </p:cNvSpPr>
            <p:nvPr/>
          </p:nvSpPr>
          <p:spPr>
            <a:xfrm>
              <a:off x="10072065" y="4943625"/>
              <a:ext cx="683753" cy="7797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>
              <a:lvl1pPr marL="0" marR="0" indent="1270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900" b="1" i="0" u="none" strike="noStrike" cap="none" spc="-100" baseline="0">
                  <a:solidFill>
                    <a:srgbClr val="E63B11"/>
                  </a:solidFill>
                  <a:uFillTx/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lvl1pPr>
              <a:lvl2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2pPr>
              <a:lvl3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3pPr>
              <a:lvl4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4pPr>
              <a:lvl5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5pPr>
              <a:lvl6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6pPr>
              <a:lvl7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7pPr>
              <a:lvl8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8pPr>
              <a:lvl9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9pPr>
            </a:lstStyle>
            <a:p>
              <a:pPr hangingPunct="1"/>
              <a:r>
                <a:rPr lang="ru-RU" dirty="0"/>
                <a:t>2.</a:t>
              </a:r>
            </a:p>
          </p:txBody>
        </p:sp>
        <p:sp>
          <p:nvSpPr>
            <p:cNvPr id="69" name="object 3">
              <a:extLst>
                <a:ext uri="{FF2B5EF4-FFF2-40B4-BE49-F238E27FC236}">
                  <a16:creationId xmlns:a16="http://schemas.microsoft.com/office/drawing/2014/main" id="{A8C1B02E-45A3-43BA-B698-5AF73E80A2C9}"/>
                </a:ext>
              </a:extLst>
            </p:cNvPr>
            <p:cNvSpPr txBox="1"/>
            <p:nvPr/>
          </p:nvSpPr>
          <p:spPr>
            <a:xfrm>
              <a:off x="12412542" y="7113303"/>
              <a:ext cx="4775306" cy="8568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1F2632"/>
                  </a:solidFill>
                  <a:latin typeface="Geologica Light"/>
                </a:rPr>
                <a:t>Подписать договор на покупку «зелёного» сертификата.</a:t>
              </a:r>
            </a:p>
          </p:txBody>
        </p:sp>
        <p:sp>
          <p:nvSpPr>
            <p:cNvPr id="70" name="16.2">
              <a:extLst>
                <a:ext uri="{FF2B5EF4-FFF2-40B4-BE49-F238E27FC236}">
                  <a16:creationId xmlns:a16="http://schemas.microsoft.com/office/drawing/2014/main" id="{31585E18-187B-46D5-BD92-891EFA08BBB5}"/>
                </a:ext>
              </a:extLst>
            </p:cNvPr>
            <p:cNvSpPr txBox="1">
              <a:spLocks/>
            </p:cNvSpPr>
            <p:nvPr/>
          </p:nvSpPr>
          <p:spPr>
            <a:xfrm>
              <a:off x="11510820" y="7113303"/>
              <a:ext cx="683753" cy="7797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>
              <a:lvl1pPr marL="0" marR="0" indent="1270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900" b="1" i="0" u="none" strike="noStrike" cap="none" spc="-100" baseline="0">
                  <a:solidFill>
                    <a:srgbClr val="E63B11"/>
                  </a:solidFill>
                  <a:uFillTx/>
                  <a:latin typeface="Geologica-ExtraBold"/>
                  <a:ea typeface="Geologica-ExtraBold"/>
                  <a:cs typeface="Geologica-ExtraBold"/>
                  <a:sym typeface="Geologica-ExtraBold"/>
                </a:defRPr>
              </a:lvl1pPr>
              <a:lvl2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2pPr>
              <a:lvl3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3pPr>
              <a:lvl4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4pPr>
              <a:lvl5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5pPr>
              <a:lvl6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6pPr>
              <a:lvl7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7pPr>
              <a:lvl8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8pPr>
              <a:lvl9pPr marL="0" marR="0" indent="0" algn="l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00" b="0" i="0" u="none" strike="noStrike" cap="none" spc="0" baseline="0">
                  <a:solidFill>
                    <a:srgbClr val="F04A24"/>
                  </a:solidFill>
                  <a:uFillTx/>
                  <a:latin typeface="+mj-lt"/>
                  <a:ea typeface="+mj-ea"/>
                  <a:cs typeface="+mj-cs"/>
                  <a:sym typeface="Geologica Bold"/>
                </a:defRPr>
              </a:lvl9pPr>
            </a:lstStyle>
            <a:p>
              <a:pPr hangingPunct="1"/>
              <a:r>
                <a:rPr lang="ru-RU" dirty="0"/>
                <a:t>3.</a:t>
              </a:r>
            </a:p>
          </p:txBody>
        </p:sp>
        <p:sp>
          <p:nvSpPr>
            <p:cNvPr id="71" name="object 3">
              <a:extLst>
                <a:ext uri="{FF2B5EF4-FFF2-40B4-BE49-F238E27FC236}">
                  <a16:creationId xmlns:a16="http://schemas.microsoft.com/office/drawing/2014/main" id="{54447141-BEC2-4993-B1DF-3D2B7C64D3A4}"/>
                </a:ext>
              </a:extLst>
            </p:cNvPr>
            <p:cNvSpPr txBox="1"/>
            <p:nvPr/>
          </p:nvSpPr>
          <p:spPr>
            <a:xfrm>
              <a:off x="7747326" y="8701394"/>
              <a:ext cx="11508077" cy="13000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600">
                  <a:solidFill>
                    <a:srgbClr val="1F2632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r>
                <a:rPr lang="ru-RU" sz="2400" spc="-21" dirty="0">
                  <a:solidFill>
                    <a:srgbClr val="E63B11"/>
                  </a:solidFill>
                  <a:latin typeface="Geologica Light"/>
                </a:rPr>
                <a:t>После подписания договора, гарантирующий поставщик самостоятельно погасит сертификат в пользу вас и предоставит вам подтверждающий документ!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96CFD65-4213-4C70-8C20-82075D8F2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295" t="3272" r="46470" b="89538"/>
            <a:stretch/>
          </p:blipFill>
          <p:spPr>
            <a:xfrm>
              <a:off x="9255855" y="3677909"/>
              <a:ext cx="4906632" cy="73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2031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5FD5E53-EF82-4CDD-9C40-ADE8C1DD4048}"/>
              </a:ext>
            </a:extLst>
          </p:cNvPr>
          <p:cNvGrpSpPr/>
          <p:nvPr/>
        </p:nvGrpSpPr>
        <p:grpSpPr>
          <a:xfrm>
            <a:off x="-1" y="-68078"/>
            <a:ext cx="20346154" cy="11444712"/>
            <a:chOff x="-1" y="-68078"/>
            <a:chExt cx="20346154" cy="11444712"/>
          </a:xfrm>
        </p:grpSpPr>
        <p:pic>
          <p:nvPicPr>
            <p:cNvPr id="90" name="!!!gettyimages-1135950194-2048x2048.psd" descr="!!!gettyimages-1135950194-2048x2048.psd"/>
            <p:cNvPicPr>
              <a:picLocks noChangeAspect="1"/>
            </p:cNvPicPr>
            <p:nvPr/>
          </p:nvPicPr>
          <p:blipFill>
            <a:blip r:embed="rId2"/>
            <a:srcRect l="129" t="7902" r="108" b="7902"/>
            <a:stretch>
              <a:fillRect/>
            </a:stretch>
          </p:blipFill>
          <p:spPr>
            <a:xfrm>
              <a:off x="-1" y="-68078"/>
              <a:ext cx="20346154" cy="1144471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95" name="Group"/>
            <p:cNvGrpSpPr/>
            <p:nvPr/>
          </p:nvGrpSpPr>
          <p:grpSpPr>
            <a:xfrm>
              <a:off x="564329" y="561872"/>
              <a:ext cx="2118558" cy="987089"/>
              <a:chOff x="0" y="0"/>
              <a:chExt cx="2118556" cy="987088"/>
            </a:xfrm>
          </p:grpSpPr>
          <p:sp>
            <p:nvSpPr>
              <p:cNvPr id="92" name="object 4"/>
              <p:cNvSpPr/>
              <p:nvPr/>
            </p:nvSpPr>
            <p:spPr>
              <a:xfrm>
                <a:off x="1254676" y="0"/>
                <a:ext cx="863881" cy="86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55" y="0"/>
                    </a:moveTo>
                    <a:lnTo>
                      <a:pt x="9944" y="0"/>
                    </a:lnTo>
                    <a:lnTo>
                      <a:pt x="9944" y="7350"/>
                    </a:lnTo>
                    <a:lnTo>
                      <a:pt x="9737" y="8350"/>
                    </a:lnTo>
                    <a:lnTo>
                      <a:pt x="9176" y="9176"/>
                    </a:lnTo>
                    <a:lnTo>
                      <a:pt x="8350" y="9737"/>
                    </a:lnTo>
                    <a:lnTo>
                      <a:pt x="7351" y="9944"/>
                    </a:lnTo>
                    <a:lnTo>
                      <a:pt x="0" y="9944"/>
                    </a:lnTo>
                    <a:lnTo>
                      <a:pt x="0" y="11655"/>
                    </a:lnTo>
                    <a:lnTo>
                      <a:pt x="7351" y="11655"/>
                    </a:lnTo>
                    <a:lnTo>
                      <a:pt x="8350" y="11863"/>
                    </a:lnTo>
                    <a:lnTo>
                      <a:pt x="9176" y="12424"/>
                    </a:lnTo>
                    <a:lnTo>
                      <a:pt x="9737" y="13250"/>
                    </a:lnTo>
                    <a:lnTo>
                      <a:pt x="9944" y="14249"/>
                    </a:lnTo>
                    <a:lnTo>
                      <a:pt x="9944" y="21600"/>
                    </a:lnTo>
                    <a:lnTo>
                      <a:pt x="11655" y="21600"/>
                    </a:lnTo>
                    <a:lnTo>
                      <a:pt x="11655" y="14249"/>
                    </a:lnTo>
                    <a:lnTo>
                      <a:pt x="11863" y="13250"/>
                    </a:lnTo>
                    <a:lnTo>
                      <a:pt x="12424" y="12424"/>
                    </a:lnTo>
                    <a:lnTo>
                      <a:pt x="13250" y="11863"/>
                    </a:lnTo>
                    <a:lnTo>
                      <a:pt x="14249" y="11655"/>
                    </a:lnTo>
                    <a:lnTo>
                      <a:pt x="21600" y="11655"/>
                    </a:lnTo>
                    <a:lnTo>
                      <a:pt x="21600" y="9944"/>
                    </a:lnTo>
                    <a:lnTo>
                      <a:pt x="14249" y="9944"/>
                    </a:lnTo>
                    <a:lnTo>
                      <a:pt x="13250" y="9737"/>
                    </a:lnTo>
                    <a:lnTo>
                      <a:pt x="12424" y="9176"/>
                    </a:lnTo>
                    <a:lnTo>
                      <a:pt x="11863" y="8350"/>
                    </a:lnTo>
                    <a:lnTo>
                      <a:pt x="11655" y="7350"/>
                    </a:lnTo>
                    <a:lnTo>
                      <a:pt x="11655" y="0"/>
                    </a:lnTo>
                    <a:close/>
                  </a:path>
                </a:pathLst>
              </a:custGeom>
              <a:solidFill>
                <a:srgbClr val="F04A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93" name="object 5"/>
              <p:cNvSpPr/>
              <p:nvPr/>
            </p:nvSpPr>
            <p:spPr>
              <a:xfrm>
                <a:off x="0" y="397802"/>
                <a:ext cx="509105" cy="588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5" y="0"/>
                    </a:moveTo>
                    <a:lnTo>
                      <a:pt x="0" y="0"/>
                    </a:lnTo>
                    <a:lnTo>
                      <a:pt x="0" y="3280"/>
                    </a:lnTo>
                    <a:lnTo>
                      <a:pt x="16209" y="3280"/>
                    </a:lnTo>
                    <a:lnTo>
                      <a:pt x="16679" y="3383"/>
                    </a:lnTo>
                    <a:lnTo>
                      <a:pt x="17083" y="3660"/>
                    </a:lnTo>
                    <a:lnTo>
                      <a:pt x="17365" y="4055"/>
                    </a:lnTo>
                    <a:lnTo>
                      <a:pt x="17471" y="4516"/>
                    </a:lnTo>
                    <a:lnTo>
                      <a:pt x="17464" y="9160"/>
                    </a:lnTo>
                    <a:lnTo>
                      <a:pt x="2671" y="9160"/>
                    </a:lnTo>
                    <a:lnTo>
                      <a:pt x="2671" y="12440"/>
                    </a:lnTo>
                    <a:lnTo>
                      <a:pt x="17471" y="12446"/>
                    </a:lnTo>
                    <a:lnTo>
                      <a:pt x="17471" y="17084"/>
                    </a:lnTo>
                    <a:lnTo>
                      <a:pt x="17365" y="17546"/>
                    </a:lnTo>
                    <a:lnTo>
                      <a:pt x="17083" y="17941"/>
                    </a:lnTo>
                    <a:lnTo>
                      <a:pt x="16680" y="18217"/>
                    </a:lnTo>
                    <a:lnTo>
                      <a:pt x="16209" y="18321"/>
                    </a:lnTo>
                    <a:lnTo>
                      <a:pt x="0" y="18321"/>
                    </a:lnTo>
                    <a:lnTo>
                      <a:pt x="0" y="21600"/>
                    </a:lnTo>
                    <a:lnTo>
                      <a:pt x="12935" y="21600"/>
                    </a:lnTo>
                    <a:lnTo>
                      <a:pt x="14945" y="21409"/>
                    </a:lnTo>
                    <a:lnTo>
                      <a:pt x="16778" y="20864"/>
                    </a:lnTo>
                    <a:lnTo>
                      <a:pt x="18385" y="20006"/>
                    </a:lnTo>
                    <a:lnTo>
                      <a:pt x="19720" y="18875"/>
                    </a:lnTo>
                    <a:lnTo>
                      <a:pt x="20732" y="17512"/>
                    </a:lnTo>
                    <a:lnTo>
                      <a:pt x="21375" y="15958"/>
                    </a:lnTo>
                    <a:lnTo>
                      <a:pt x="21600" y="14254"/>
                    </a:lnTo>
                    <a:lnTo>
                      <a:pt x="21600" y="7346"/>
                    </a:lnTo>
                    <a:lnTo>
                      <a:pt x="21375" y="5642"/>
                    </a:lnTo>
                    <a:lnTo>
                      <a:pt x="20732" y="4088"/>
                    </a:lnTo>
                    <a:lnTo>
                      <a:pt x="19720" y="2725"/>
                    </a:lnTo>
                    <a:lnTo>
                      <a:pt x="18385" y="1594"/>
                    </a:lnTo>
                    <a:lnTo>
                      <a:pt x="16778" y="736"/>
                    </a:lnTo>
                    <a:lnTo>
                      <a:pt x="14945" y="191"/>
                    </a:lnTo>
                    <a:lnTo>
                      <a:pt x="129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  <p:sp>
            <p:nvSpPr>
              <p:cNvPr id="94" name="object 6"/>
              <p:cNvSpPr/>
              <p:nvPr/>
            </p:nvSpPr>
            <p:spPr>
              <a:xfrm>
                <a:off x="591320" y="397807"/>
                <a:ext cx="544158" cy="589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83" y="0"/>
                    </a:lnTo>
                    <a:lnTo>
                      <a:pt x="17783" y="9171"/>
                    </a:lnTo>
                    <a:lnTo>
                      <a:pt x="3817" y="9171"/>
                    </a:lnTo>
                    <a:lnTo>
                      <a:pt x="3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817" y="21600"/>
                    </a:lnTo>
                    <a:lnTo>
                      <a:pt x="3817" y="12429"/>
                    </a:lnTo>
                    <a:lnTo>
                      <a:pt x="17783" y="12429"/>
                    </a:lnTo>
                    <a:lnTo>
                      <a:pt x="1778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R="302259" defTabSz="914400">
                  <a:defRPr sz="1600">
                    <a:solidFill>
                      <a:srgbClr val="4D5667"/>
                    </a:solidFill>
                    <a:latin typeface="Geologica Light"/>
                    <a:ea typeface="Geologica Light"/>
                    <a:cs typeface="Geologica Light"/>
                    <a:sym typeface="Geologica Light"/>
                  </a:defRPr>
                </a:pPr>
                <a:endParaRPr/>
              </a:p>
            </p:txBody>
          </p:sp>
        </p:grpSp>
        <p:sp>
          <p:nvSpPr>
            <p:cNvPr id="96" name="object 10"/>
            <p:cNvSpPr/>
            <p:nvPr/>
          </p:nvSpPr>
          <p:spPr>
            <a:xfrm>
              <a:off x="2847215" y="982843"/>
              <a:ext cx="16711341" cy="1"/>
            </a:xfrm>
            <a:prstGeom prst="line">
              <a:avLst/>
            </a:prstGeom>
            <a:ln w="41883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R="302259" defTabSz="914400">
                <a:defRPr sz="1600">
                  <a:solidFill>
                    <a:srgbClr val="4D5667"/>
                  </a:solidFill>
                  <a:latin typeface="Geologica Light"/>
                  <a:ea typeface="Geologica Light"/>
                  <a:cs typeface="Geologica Light"/>
                  <a:sym typeface="Geologica Light"/>
                </a:defRPr>
              </a:pPr>
              <a:endParaRPr/>
            </a:p>
          </p:txBody>
        </p:sp>
        <p:sp>
          <p:nvSpPr>
            <p:cNvPr id="97" name="object 17"/>
            <p:cNvSpPr txBox="1"/>
            <p:nvPr/>
          </p:nvSpPr>
          <p:spPr>
            <a:xfrm>
              <a:off x="14135250" y="516694"/>
              <a:ext cx="5408931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indent="12700" algn="r">
                <a:defRPr sz="1400" spc="0">
                  <a:solidFill>
                    <a:srgbClr val="FFFFFF"/>
                  </a:solidFill>
                  <a:latin typeface="Geologica Regular"/>
                  <a:ea typeface="Geologica Regular"/>
                  <a:cs typeface="Geologica Regular"/>
                  <a:sym typeface="Geologica Regular"/>
                </a:defRPr>
              </a:lvl1pPr>
            </a:lstStyle>
            <a:p>
              <a:r>
                <a:rPr lang="ru-RU" dirty="0"/>
                <a:t> ИЮНЬ</a:t>
              </a:r>
              <a:r>
                <a:rPr dirty="0"/>
                <a:t> 202</a:t>
              </a:r>
              <a:r>
                <a:rPr lang="ru-RU" dirty="0"/>
                <a:t>5</a:t>
              </a:r>
            </a:p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35261AEF-EB49-4652-8CCB-CC91F945EFCD}"/>
                </a:ext>
              </a:extLst>
            </p:cNvPr>
            <p:cNvSpPr txBox="1"/>
            <p:nvPr/>
          </p:nvSpPr>
          <p:spPr>
            <a:xfrm>
              <a:off x="412596" y="6256344"/>
              <a:ext cx="8818490" cy="41242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marR="5080" indent="12700" defTabSz="914400">
                <a:defRPr sz="2000">
                  <a:solidFill>
                    <a:srgbClr val="FFFFFF"/>
                  </a:solidFill>
                  <a:latin typeface="Geologica Regular"/>
                  <a:ea typeface="Geologica Regular"/>
                  <a:cs typeface="Geologica Regular"/>
                  <a:sym typeface="Geologica Regular"/>
                </a:defRPr>
              </a:lvl1pPr>
            </a:lstStyle>
            <a:p>
              <a:r>
                <a:rPr lang="ru-RU" sz="3600" dirty="0"/>
                <a:t>Для более подробной консультации обращайтесь по телефонам: 8(3952)795-331, 8(3952)797-504</a:t>
              </a:r>
              <a:r>
                <a:rPr lang="ru-RU" dirty="0"/>
                <a:t>, </a:t>
              </a:r>
            </a:p>
            <a:p>
              <a:r>
                <a:rPr lang="ru-RU" dirty="0"/>
                <a:t>либо на электронную почту </a:t>
              </a:r>
              <a:r>
                <a:rPr lang="ru-RU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optIESBK@es.irkutskenergo.ru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</a:p>
            <a:p>
              <a:endParaRPr lang="ru-RU" dirty="0"/>
            </a:p>
            <a:p>
              <a:r>
                <a:rPr lang="ru-RU" dirty="0"/>
                <a:t>Мурзин Николай Андреевич, начальник отдела закупок электроэнергии на ОРЭ</a:t>
              </a:r>
            </a:p>
            <a:p>
              <a:r>
                <a:rPr lang="ru-RU" dirty="0"/>
                <a:t>Шипицына Валерия Евгеньевна, инженер 1 категории отдела по закупкам электроэнергии на ОРЭ</a:t>
              </a:r>
            </a:p>
            <a:p>
              <a:endParaRPr lang="ru-RU" dirty="0"/>
            </a:p>
            <a:p>
              <a:r>
                <a:rPr lang="ru-RU" dirty="0"/>
                <a:t>ООО «Иркутскэнергосбыт»</a:t>
              </a:r>
              <a:endParaRPr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9F5CB09-4219-4A4A-A5DA-F0A66A7D1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95" t="3272" r="46470" b="89538"/>
            <a:stretch/>
          </p:blipFill>
          <p:spPr>
            <a:xfrm>
              <a:off x="14373524" y="1422496"/>
              <a:ext cx="5185032" cy="772837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96B0DCB-A542-46EA-AA9E-732AC470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91806" y="6027532"/>
              <a:ext cx="4866750" cy="48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9998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Geologica Bold"/>
        <a:ea typeface="Geologica Bold"/>
        <a:cs typeface="Geologica Bold"/>
      </a:majorFont>
      <a:minorFont>
        <a:latin typeface="Geologica SemiBold"/>
        <a:ea typeface="Geologica SemiBold"/>
        <a:cs typeface="Geologica Semi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30225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4D5667"/>
            </a:solidFill>
            <a:effectLst/>
            <a:uFillTx/>
            <a:latin typeface="Geologica Light"/>
            <a:ea typeface="Geologica Light"/>
            <a:cs typeface="Geologica Light"/>
            <a:sym typeface="Geolog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Geologica Bold"/>
        <a:ea typeface="Geologica Bold"/>
        <a:cs typeface="Geologica Bold"/>
      </a:majorFont>
      <a:minorFont>
        <a:latin typeface="Geologica SemiBold"/>
        <a:ea typeface="Geologica SemiBold"/>
        <a:cs typeface="Geologica Semi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30225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4D5667"/>
            </a:solidFill>
            <a:effectLst/>
            <a:uFillTx/>
            <a:latin typeface="Geologica Light"/>
            <a:ea typeface="Geologica Light"/>
            <a:cs typeface="Geologica Light"/>
            <a:sym typeface="Geolog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442</Words>
  <Application>Microsoft Office PowerPoint</Application>
  <PresentationFormat>Произвольный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Geologica Bold</vt:lpstr>
      <vt:lpstr>Geologica Light</vt:lpstr>
      <vt:lpstr>Geologica Regular</vt:lpstr>
      <vt:lpstr>Geologica SemiBold</vt:lpstr>
      <vt:lpstr>Geologica-ExtraBold</vt:lpstr>
      <vt:lpstr>Helvetica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Gordonova Yuliya</dc:creator>
  <cp:lastModifiedBy>Shipitsyna Valeriya</cp:lastModifiedBy>
  <cp:revision>121</cp:revision>
  <cp:lastPrinted>2025-05-12T08:46:36Z</cp:lastPrinted>
  <dcterms:modified xsi:type="dcterms:W3CDTF">2025-06-16T00:31:53Z</dcterms:modified>
</cp:coreProperties>
</file>