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1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591DD1-9399-4856-99E2-82722299C012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D6094-828E-4E3D-B53D-C5247A6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589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D6094-828E-4E3D-B53D-C5247A61C0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395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D6094-828E-4E3D-B53D-C5247A61C03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032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http://8E11D60870106768F4576187AF618DAD.dms.sberbank.ru/8E11D60870106768F4576187AF618DAD-42971A37929F0F35EEFE03E91B494E82-C91D05667B53EC6B13A4A6ED05530D2C/1.png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523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65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294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ADE332C-06C4-1F4C-9554-F14DBB45AF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667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5800" y="2667001"/>
            <a:ext cx="7493328" cy="1933575"/>
          </a:xfrm>
          <a:prstGeom prst="rect">
            <a:avLst/>
          </a:prstGeom>
        </p:spPr>
        <p:txBody>
          <a:bodyPr lIns="0" tIns="0" rIns="0" bIns="0"/>
          <a:lstStyle>
            <a:lvl1pPr>
              <a:defRPr sz="6566" b="0" i="0">
                <a:solidFill>
                  <a:schemeClr val="tx1"/>
                </a:solidFill>
                <a:latin typeface="SBSansDisplay-Light"/>
                <a:cs typeface="SBSansDisplay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12/15/2022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88616B5-D785-FC4C-95DF-D9C31A71424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81" t="33333" r="20791" b="33333"/>
          <a:stretch/>
        </p:blipFill>
        <p:spPr>
          <a:xfrm>
            <a:off x="685800" y="685800"/>
            <a:ext cx="1676400" cy="533400"/>
          </a:xfrm>
          <a:prstGeom prst="rect">
            <a:avLst/>
          </a:prstGeom>
        </p:spPr>
      </p:pic>
      <p:pic>
        <p:nvPicPr>
          <p:cNvPr id="10" name="Рисунок 9" descr="http://8E11D60870106768F4576187AF618DAD.dms.sberbank.ru/8E11D60870106768F4576187AF618DAD-42971A37929F0F35EEFE03E91B494E82-C91D05667B53EC6B13A4A6ED05530D2C/1.png"/>
          <p:cNvPicPr>
            <a:picLocks/>
          </p:cNvPicPr>
          <p:nvPr userDrawn="1"/>
        </p:nvPicPr>
        <p:blipFill>
          <a:blip r:link="rId4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11" name="Рисунок 10" descr="http://8E11D60870106768F4576187AF618DAD.dms.sberbank.ru/8E11D60870106768F4576187AF618DAD-42971A37929F0F35EEFE03E91B494E82-C91D05667B53EC6B13A4A6ED05530D2C/1.png"/>
          <p:cNvPicPr>
            <a:picLocks/>
          </p:cNvPicPr>
          <p:nvPr userDrawn="1"/>
        </p:nvPicPr>
        <p:blipFill>
          <a:blip r:link="rId4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255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947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812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214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72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6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789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23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46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55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emf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41728" y="56197"/>
            <a:ext cx="10954837" cy="74018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Оплата электроэнергии с помощью мобильного приложения «Сбербанк онлайн» </a:t>
            </a:r>
            <a:endParaRPr lang="en-US" sz="2800" b="1" dirty="0"/>
          </a:p>
        </p:txBody>
      </p:sp>
      <p:pic>
        <p:nvPicPr>
          <p:cNvPr id="62" name="Рисунок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768" y="1399682"/>
            <a:ext cx="2410240" cy="4542057"/>
          </a:xfrm>
          <a:prstGeom prst="rect">
            <a:avLst/>
          </a:prstGeom>
          <a:effectLst>
            <a:softEdge rad="762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9007" y="1410121"/>
            <a:ext cx="2445660" cy="4519901"/>
          </a:xfrm>
          <a:prstGeom prst="rect">
            <a:avLst/>
          </a:prstGeom>
        </p:spPr>
      </p:pic>
      <p:sp>
        <p:nvSpPr>
          <p:cNvPr id="29" name="Title 1"/>
          <p:cNvSpPr txBox="1">
            <a:spLocks/>
          </p:cNvSpPr>
          <p:nvPr/>
        </p:nvSpPr>
        <p:spPr>
          <a:xfrm>
            <a:off x="4068" y="5959918"/>
            <a:ext cx="9670234" cy="43632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566" b="0" i="0" kern="1200">
                <a:solidFill>
                  <a:schemeClr val="tx1"/>
                </a:solidFill>
                <a:latin typeface="SBSansDisplay-Light"/>
                <a:ea typeface="+mj-ea"/>
                <a:cs typeface="SBSansDisplay-Light"/>
              </a:defRPr>
            </a:lvl1pPr>
          </a:lstStyle>
          <a:p>
            <a:pPr algn="ctr"/>
            <a:endParaRPr lang="en-US" sz="36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2251350" y="5816198"/>
            <a:ext cx="960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ru-RU" dirty="0" smtClean="0"/>
              <a:t>ШАГ 1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4685148" y="5822576"/>
            <a:ext cx="880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ШАГ </a:t>
            </a:r>
            <a:r>
              <a:rPr lang="ru-RU" dirty="0" smtClean="0">
                <a:solidFill>
                  <a:srgbClr val="00B0F0"/>
                </a:solidFill>
              </a:rPr>
              <a:t>2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39957" y="6191908"/>
            <a:ext cx="101140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/>
              <a:t>!!! </a:t>
            </a:r>
            <a:r>
              <a:rPr lang="ru-RU" sz="2000" b="1" i="1" dirty="0" smtClean="0"/>
              <a:t>Оплачивайте счета не выходя из дома без комиссии</a:t>
            </a:r>
            <a:endParaRPr lang="en-US" sz="2000" b="1" i="1" dirty="0"/>
          </a:p>
        </p:txBody>
      </p:sp>
      <p:pic>
        <p:nvPicPr>
          <p:cNvPr id="42" name="Рисунок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3521" y="1421838"/>
            <a:ext cx="2349942" cy="4519901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2317" y="1421838"/>
            <a:ext cx="2418543" cy="4519901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7129103" y="5815173"/>
            <a:ext cx="880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ШАГ </a:t>
            </a:r>
            <a:r>
              <a:rPr lang="ru-RU" dirty="0" smtClean="0">
                <a:solidFill>
                  <a:srgbClr val="00B0F0"/>
                </a:solidFill>
              </a:rPr>
              <a:t>3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9586500" y="5815173"/>
            <a:ext cx="145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ШАГ </a:t>
            </a:r>
            <a:r>
              <a:rPr lang="ru-RU" dirty="0">
                <a:solidFill>
                  <a:srgbClr val="00B0F0"/>
                </a:solidFill>
              </a:rPr>
              <a:t>4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61552" y="1529449"/>
            <a:ext cx="1983496" cy="9630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endPos="0" dist="5000" dir="5400000" sy="-100000" algn="bl" rotWithShape="0"/>
          </a:effectLst>
        </p:spPr>
      </p:pic>
      <p:sp>
        <p:nvSpPr>
          <p:cNvPr id="33" name="TextBox 32"/>
          <p:cNvSpPr txBox="1"/>
          <p:nvPr/>
        </p:nvSpPr>
        <p:spPr>
          <a:xfrm>
            <a:off x="8961552" y="2760942"/>
            <a:ext cx="18383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Введите номер лицевого счета и проведите оплату</a:t>
            </a:r>
            <a:endParaRPr lang="ru-RU" sz="1400" i="1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802682" y="754348"/>
            <a:ext cx="6338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i="1" dirty="0"/>
              <a:t>Иркутскэнергосбыт (электроэнергия) </a:t>
            </a:r>
            <a:endParaRPr lang="en-US" sz="2800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20054" y="1538658"/>
            <a:ext cx="2198853" cy="42056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endPos="0" dist="5000" dir="5400000" sy="-100000" algn="bl" rotWithShape="0"/>
          </a:effectLst>
        </p:spPr>
      </p:pic>
      <p:sp>
        <p:nvSpPr>
          <p:cNvPr id="34" name="Скругленный прямоугольник 33"/>
          <p:cNvSpPr/>
          <p:nvPr/>
        </p:nvSpPr>
        <p:spPr>
          <a:xfrm>
            <a:off x="2860663" y="5388463"/>
            <a:ext cx="617652" cy="323851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99333" y="1564730"/>
            <a:ext cx="2066133" cy="41534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endPos="0" dist="5000" dir="5400000" sy="-100000" algn="bl" rotWithShape="0"/>
          </a:effectLst>
        </p:spPr>
      </p:pic>
      <p:sp>
        <p:nvSpPr>
          <p:cNvPr id="35" name="Скругленный прямоугольник 34"/>
          <p:cNvSpPr/>
          <p:nvPr/>
        </p:nvSpPr>
        <p:spPr>
          <a:xfrm>
            <a:off x="4182120" y="3172291"/>
            <a:ext cx="1407607" cy="336257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76419" y="1550376"/>
            <a:ext cx="2121815" cy="37607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endPos="0" dist="5000" dir="5400000" sy="-100000" algn="bl" rotWithShape="0"/>
          </a:effectLst>
        </p:spPr>
      </p:pic>
      <p:sp>
        <p:nvSpPr>
          <p:cNvPr id="36" name="Скругленный прямоугольник 35"/>
          <p:cNvSpPr/>
          <p:nvPr/>
        </p:nvSpPr>
        <p:spPr>
          <a:xfrm>
            <a:off x="6557597" y="2027991"/>
            <a:ext cx="1945988" cy="336257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17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26036" y="72748"/>
            <a:ext cx="10954837" cy="74018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Оплата </a:t>
            </a:r>
            <a:r>
              <a:rPr lang="ru-RU" sz="2800" b="1" dirty="0" err="1" smtClean="0"/>
              <a:t>теплоэнергии</a:t>
            </a:r>
            <a:r>
              <a:rPr lang="ru-RU" sz="2800" b="1" dirty="0" smtClean="0"/>
              <a:t> с помощью мобильного приложения «Сбербанк онлайн» </a:t>
            </a:r>
            <a:endParaRPr lang="en-US" sz="2800" b="1" dirty="0"/>
          </a:p>
        </p:txBody>
      </p:sp>
      <p:pic>
        <p:nvPicPr>
          <p:cNvPr id="62" name="Рисунок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4413" y="1205923"/>
            <a:ext cx="2410240" cy="4542057"/>
          </a:xfrm>
          <a:prstGeom prst="rect">
            <a:avLst/>
          </a:prstGeom>
          <a:effectLst>
            <a:softEdge rad="762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652" y="1216362"/>
            <a:ext cx="2445660" cy="4519901"/>
          </a:xfrm>
          <a:prstGeom prst="rect">
            <a:avLst/>
          </a:prstGeom>
        </p:spPr>
      </p:pic>
      <p:sp>
        <p:nvSpPr>
          <p:cNvPr id="29" name="Title 1"/>
          <p:cNvSpPr txBox="1">
            <a:spLocks/>
          </p:cNvSpPr>
          <p:nvPr/>
        </p:nvSpPr>
        <p:spPr>
          <a:xfrm>
            <a:off x="29561" y="5713827"/>
            <a:ext cx="9670234" cy="43632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566" b="0" i="0" kern="1200">
                <a:solidFill>
                  <a:schemeClr val="tx1"/>
                </a:solidFill>
                <a:latin typeface="SBSansDisplay-Light"/>
                <a:ea typeface="+mj-ea"/>
                <a:cs typeface="SBSansDisplay-Light"/>
              </a:defRPr>
            </a:lvl1pPr>
          </a:lstStyle>
          <a:p>
            <a:pPr algn="ctr"/>
            <a:endParaRPr lang="en-US" sz="36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1862208" y="5647781"/>
            <a:ext cx="960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ru-RU" dirty="0"/>
              <a:t>ШАГ </a:t>
            </a:r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4372581" y="5647781"/>
            <a:ext cx="880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ШАГ </a:t>
            </a:r>
            <a:r>
              <a:rPr lang="ru-RU" dirty="0" smtClean="0">
                <a:solidFill>
                  <a:srgbClr val="00B0F0"/>
                </a:solidFill>
              </a:rPr>
              <a:t>2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40568" y="5969108"/>
            <a:ext cx="101140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/>
              <a:t>!!! </a:t>
            </a:r>
            <a:r>
              <a:rPr lang="ru-RU" sz="2000" b="1" i="1" dirty="0" smtClean="0"/>
              <a:t>Оплачивайте счета не выходя из дома с минимальной комиссией 1% </a:t>
            </a:r>
            <a:r>
              <a:rPr lang="en-US" sz="2000" b="1" i="1" dirty="0" smtClean="0"/>
              <a:t>max 500 </a:t>
            </a:r>
            <a:r>
              <a:rPr lang="ru-RU" sz="2000" b="1" i="1" dirty="0" smtClean="0"/>
              <a:t>руб. </a:t>
            </a:r>
            <a:endParaRPr lang="en-US" sz="2000" b="1" i="1" dirty="0"/>
          </a:p>
        </p:txBody>
      </p:sp>
      <p:pic>
        <p:nvPicPr>
          <p:cNvPr id="42" name="Рисунок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6166" y="1228079"/>
            <a:ext cx="2349942" cy="4519901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4018" y="1237382"/>
            <a:ext cx="2418543" cy="4519901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7004949" y="5665720"/>
            <a:ext cx="880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ШАГ </a:t>
            </a:r>
            <a:r>
              <a:rPr lang="ru-RU" dirty="0" smtClean="0">
                <a:solidFill>
                  <a:srgbClr val="00B0F0"/>
                </a:solidFill>
              </a:rPr>
              <a:t>3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9082906" y="5647781"/>
            <a:ext cx="145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ШАГ </a:t>
            </a:r>
            <a:r>
              <a:rPr lang="ru-RU" dirty="0" smtClean="0">
                <a:solidFill>
                  <a:srgbClr val="00B0F0"/>
                </a:solidFill>
              </a:rPr>
              <a:t>4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5"/>
          <a:srcRect r="10986"/>
          <a:stretch/>
        </p:blipFill>
        <p:spPr>
          <a:xfrm>
            <a:off x="3753481" y="1349554"/>
            <a:ext cx="2075311" cy="39370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endPos="0" dist="5000" dir="5400000" sy="-100000" algn="bl" rotWithShape="0"/>
          </a:effectLst>
        </p:spPr>
      </p:pic>
      <p:sp>
        <p:nvSpPr>
          <p:cNvPr id="61" name="Скругленный прямоугольник 60"/>
          <p:cNvSpPr/>
          <p:nvPr/>
        </p:nvSpPr>
        <p:spPr>
          <a:xfrm>
            <a:off x="3800044" y="4305993"/>
            <a:ext cx="1407607" cy="336257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6"/>
          <a:srcRect t="1113"/>
          <a:stretch/>
        </p:blipFill>
        <p:spPr>
          <a:xfrm>
            <a:off x="6175813" y="1363511"/>
            <a:ext cx="2126140" cy="36608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0" dist="5000" dir="5400000" sy="-100000" algn="bl" rotWithShape="0"/>
          </a:effectLst>
        </p:spPr>
      </p:pic>
      <p:sp>
        <p:nvSpPr>
          <p:cNvPr id="30" name="Скругленный прямоугольник 29"/>
          <p:cNvSpPr/>
          <p:nvPr/>
        </p:nvSpPr>
        <p:spPr>
          <a:xfrm>
            <a:off x="6206263" y="2341364"/>
            <a:ext cx="2079342" cy="364511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7"/>
          <a:srcRect b="70000"/>
          <a:stretch/>
        </p:blipFill>
        <p:spPr>
          <a:xfrm>
            <a:off x="8658376" y="1385683"/>
            <a:ext cx="1920052" cy="10261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endPos="0" dist="5000" dir="5400000" sy="-100000" algn="bl" rotWithShape="0"/>
          </a:effectLst>
        </p:spPr>
      </p:pic>
      <p:sp>
        <p:nvSpPr>
          <p:cNvPr id="35" name="TextBox 34"/>
          <p:cNvSpPr txBox="1"/>
          <p:nvPr/>
        </p:nvSpPr>
        <p:spPr>
          <a:xfrm>
            <a:off x="8658376" y="2674501"/>
            <a:ext cx="18383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/>
              <a:t>Введите номер лицевого счета и проведите </a:t>
            </a:r>
            <a:r>
              <a:rPr lang="ru-RU" sz="1400" i="1" dirty="0" smtClean="0"/>
              <a:t>оплату</a:t>
            </a:r>
            <a:endParaRPr lang="ru-RU" sz="1400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6325630"/>
            <a:ext cx="1199303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400" i="1" dirty="0" smtClean="0">
                <a:solidFill>
                  <a:srgbClr val="1F497D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*При оплате через услугу </a:t>
            </a:r>
            <a:r>
              <a:rPr lang="ru-RU" sz="1400" i="1" dirty="0" err="1" smtClean="0">
                <a:solidFill>
                  <a:srgbClr val="1F497D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Автоплатеж</a:t>
            </a:r>
            <a:r>
              <a:rPr lang="ru-RU" sz="1400" i="1" dirty="0" smtClean="0">
                <a:solidFill>
                  <a:srgbClr val="1F497D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, комиссия не взимается!</a:t>
            </a:r>
            <a:endParaRPr lang="ru-RU" sz="1600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310653" y="755006"/>
            <a:ext cx="75788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i="1" dirty="0"/>
              <a:t>Байкальская энергетическая </a:t>
            </a:r>
            <a:r>
              <a:rPr lang="ru-RU" sz="2800" i="1" dirty="0" smtClean="0"/>
              <a:t>компания (тепло)</a:t>
            </a:r>
            <a:endParaRPr lang="en-US" sz="2800" i="1" dirty="0"/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72870" y="1318542"/>
            <a:ext cx="2198853" cy="42056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endPos="0" dist="5000" dir="5400000" sy="-100000" algn="bl" rotWithShape="0"/>
          </a:effectLst>
        </p:spPr>
      </p:pic>
      <p:sp>
        <p:nvSpPr>
          <p:cNvPr id="37" name="Скругленный прямоугольник 36"/>
          <p:cNvSpPr/>
          <p:nvPr/>
        </p:nvSpPr>
        <p:spPr>
          <a:xfrm>
            <a:off x="2513479" y="5168347"/>
            <a:ext cx="617652" cy="323851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44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98</Words>
  <Application>Microsoft Office PowerPoint</Application>
  <PresentationFormat>Широкоэкранный</PresentationFormat>
  <Paragraphs>19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SBSansDisplay-Light</vt:lpstr>
      <vt:lpstr>Times New Roman</vt:lpstr>
      <vt:lpstr>Verdana</vt:lpstr>
      <vt:lpstr>Тема Office</vt:lpstr>
      <vt:lpstr>Оплата электроэнергии с помощью мобильного приложения «Сбербанк онлайн» </vt:lpstr>
      <vt:lpstr>Оплата теплоэнергии с помощью мобильного приложения «Сбербанк онлайн» </vt:lpstr>
    </vt:vector>
  </TitlesOfParts>
  <Company>ПАО Сбербанк России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лицевой счет.  Оплата по ЕЛС.</dc:title>
  <dc:creator>Воробьева Татьяна Владимировна</dc:creator>
  <cp:lastModifiedBy>Воробьева Татьяна Владимировна</cp:lastModifiedBy>
  <cp:revision>54</cp:revision>
  <dcterms:created xsi:type="dcterms:W3CDTF">2021-11-11T04:04:22Z</dcterms:created>
  <dcterms:modified xsi:type="dcterms:W3CDTF">2022-12-15T09:29:21Z</dcterms:modified>
</cp:coreProperties>
</file>